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5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6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5">
  <p:sldMasterIdLst>
    <p:sldMasterId id="2147483865" r:id="rId1"/>
    <p:sldMasterId id="2147483874" r:id="rId2"/>
    <p:sldMasterId id="2147483914" r:id="rId3"/>
    <p:sldMasterId id="2147483928" r:id="rId4"/>
    <p:sldMasterId id="2147483949" r:id="rId5"/>
    <p:sldMasterId id="2147483961" r:id="rId6"/>
    <p:sldMasterId id="2147483970" r:id="rId7"/>
  </p:sldMasterIdLst>
  <p:notesMasterIdLst>
    <p:notesMasterId r:id="rId30"/>
  </p:notesMasterIdLst>
  <p:handoutMasterIdLst>
    <p:handoutMasterId r:id="rId31"/>
  </p:handoutMasterIdLst>
  <p:sldIdLst>
    <p:sldId id="8804" r:id="rId8"/>
    <p:sldId id="8921" r:id="rId9"/>
    <p:sldId id="8919" r:id="rId10"/>
    <p:sldId id="9083" r:id="rId11"/>
    <p:sldId id="9064" r:id="rId12"/>
    <p:sldId id="9066" r:id="rId13"/>
    <p:sldId id="9050" r:id="rId14"/>
    <p:sldId id="9084" r:id="rId15"/>
    <p:sldId id="9124" r:id="rId16"/>
    <p:sldId id="9023" r:id="rId17"/>
    <p:sldId id="267" r:id="rId18"/>
    <p:sldId id="9041" r:id="rId19"/>
    <p:sldId id="9119" r:id="rId20"/>
    <p:sldId id="9116" r:id="rId21"/>
    <p:sldId id="9117" r:id="rId22"/>
    <p:sldId id="9115" r:id="rId23"/>
    <p:sldId id="9122" r:id="rId24"/>
    <p:sldId id="9123" r:id="rId25"/>
    <p:sldId id="8807" r:id="rId26"/>
    <p:sldId id="1100" r:id="rId27"/>
    <p:sldId id="9031" r:id="rId28"/>
    <p:sldId id="9120" r:id="rId29"/>
  </p:sldIdLst>
  <p:sldSz cx="12192000" cy="6858000"/>
  <p:notesSz cx="9296400" cy="7010400"/>
  <p:custShowLst>
    <p:custShow name="Custom Show 1" id="0">
      <p:sldLst/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BE4BC40-5B14-4560-931C-99498967C782}">
          <p14:sldIdLst>
            <p14:sldId id="8804"/>
            <p14:sldId id="8921"/>
            <p14:sldId id="8919"/>
            <p14:sldId id="9083"/>
            <p14:sldId id="9064"/>
            <p14:sldId id="9066"/>
            <p14:sldId id="9050"/>
            <p14:sldId id="9084"/>
            <p14:sldId id="9124"/>
            <p14:sldId id="9023"/>
            <p14:sldId id="267"/>
            <p14:sldId id="9041"/>
            <p14:sldId id="9119"/>
            <p14:sldId id="9116"/>
            <p14:sldId id="9117"/>
            <p14:sldId id="9115"/>
            <p14:sldId id="9122"/>
            <p14:sldId id="9123"/>
            <p14:sldId id="8807"/>
            <p14:sldId id="1100"/>
            <p14:sldId id="9031"/>
            <p14:sldId id="9120"/>
          </p14:sldIdLst>
        </p14:section>
        <p14:section name="Default Section" id="{82939C37-1DE7-4805-B328-6068D90F9CFD}">
          <p14:sldIdLst/>
        </p14:section>
        <p14:section name="Template" id="{9A86AE38-3411-486D-B9D1-6E96E8A0828B}">
          <p14:sldIdLst/>
        </p14:section>
        <p14:section name="Guide" id="{14C4FA52-AE0B-C74E-B7F0-8EB2B21CE45E}">
          <p14:sldIdLst/>
        </p14:section>
        <p14:section name="Template" id="{89B0C5F4-A315-7640-ABE1-4F0DE1FE9CAB}">
          <p14:sldIdLst/>
        </p14:section>
        <p14:section name="Guide" id="{954E6302-49C7-4E61-940C-305D1F24E5A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48F"/>
    <a:srgbClr val="FCEBD1"/>
    <a:srgbClr val="C7E2F5"/>
    <a:srgbClr val="008080"/>
    <a:srgbClr val="4472C4"/>
    <a:srgbClr val="009999"/>
    <a:srgbClr val="DC7324"/>
    <a:srgbClr val="00CC66"/>
    <a:srgbClr val="B2DE82"/>
    <a:srgbClr val="C198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146" autoAdjust="0"/>
    <p:restoredTop sz="93211" autoAdjust="0"/>
  </p:normalViewPr>
  <p:slideViewPr>
    <p:cSldViewPr snapToGrid="0">
      <p:cViewPr varScale="1">
        <p:scale>
          <a:sx n="57" d="100"/>
          <a:sy n="57" d="100"/>
        </p:scale>
        <p:origin x="1252" y="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184"/>
    </p:cViewPr>
  </p:sorterViewPr>
  <p:notesViewPr>
    <p:cSldViewPr snapToGrid="0">
      <p:cViewPr varScale="1">
        <p:scale>
          <a:sx n="63" d="100"/>
          <a:sy n="63" d="100"/>
        </p:scale>
        <p:origin x="1140" y="3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068954880581062E-2"/>
          <c:y val="0.1054622680274715"/>
          <c:w val="0.89054853487715713"/>
          <c:h val="0.68593655741600745"/>
        </c:manualLayout>
      </c:layout>
      <c:lineChart>
        <c:grouping val="standard"/>
        <c:varyColors val="0"/>
        <c:ser>
          <c:idx val="1"/>
          <c:order val="0"/>
          <c:spPr>
            <a:ln w="635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54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accent1"/>
                        </a:solidFill>
                      </a:rPr>
                      <a:t>374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237-4A8D-A766-8A4F315102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4800" b="1" i="0" u="none" strike="noStrike" kern="1200" baseline="0">
                    <a:solidFill>
                      <a:schemeClr val="dk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Sheet4!$A$2:$A$58</c:f>
              <c:numCache>
                <c:formatCode>General</c:formatCode>
                <c:ptCount val="57"/>
                <c:pt idx="0" formatCode="mmm\-yy">
                  <c:v>43952</c:v>
                </c:pt>
                <c:pt idx="8" formatCode="mmm\-yy">
                  <c:v>44197</c:v>
                </c:pt>
                <c:pt idx="20" formatCode="mmm\-yy">
                  <c:v>44562</c:v>
                </c:pt>
                <c:pt idx="32" formatCode="mmm\-yy">
                  <c:v>44927</c:v>
                </c:pt>
                <c:pt idx="44" formatCode="d\-mmm">
                  <c:v>45315</c:v>
                </c:pt>
              </c:numCache>
            </c:numRef>
          </c:cat>
          <c:val>
            <c:numRef>
              <c:f>Sheet4!$B$2:$B$58</c:f>
              <c:numCache>
                <c:formatCode>General</c:formatCode>
                <c:ptCount val="5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7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15</c:v>
                </c:pt>
                <c:pt idx="10">
                  <c:v>22</c:v>
                </c:pt>
                <c:pt idx="11">
                  <c:v>27</c:v>
                </c:pt>
                <c:pt idx="12">
                  <c:v>28</c:v>
                </c:pt>
                <c:pt idx="13">
                  <c:v>29</c:v>
                </c:pt>
                <c:pt idx="14">
                  <c:v>37</c:v>
                </c:pt>
                <c:pt idx="15">
                  <c:v>40</c:v>
                </c:pt>
                <c:pt idx="16">
                  <c:v>41</c:v>
                </c:pt>
                <c:pt idx="17">
                  <c:v>47</c:v>
                </c:pt>
                <c:pt idx="18">
                  <c:v>51</c:v>
                </c:pt>
                <c:pt idx="19">
                  <c:v>55</c:v>
                </c:pt>
                <c:pt idx="20">
                  <c:v>61</c:v>
                </c:pt>
                <c:pt idx="21">
                  <c:v>67</c:v>
                </c:pt>
                <c:pt idx="22">
                  <c:v>75</c:v>
                </c:pt>
                <c:pt idx="23">
                  <c:v>84</c:v>
                </c:pt>
                <c:pt idx="24">
                  <c:v>88</c:v>
                </c:pt>
                <c:pt idx="25">
                  <c:v>97</c:v>
                </c:pt>
                <c:pt idx="26">
                  <c:v>105</c:v>
                </c:pt>
                <c:pt idx="27">
                  <c:v>115</c:v>
                </c:pt>
                <c:pt idx="28">
                  <c:v>125</c:v>
                </c:pt>
                <c:pt idx="29">
                  <c:v>134</c:v>
                </c:pt>
                <c:pt idx="30">
                  <c:v>143</c:v>
                </c:pt>
                <c:pt idx="31">
                  <c:v>149</c:v>
                </c:pt>
                <c:pt idx="32">
                  <c:v>155</c:v>
                </c:pt>
                <c:pt idx="33">
                  <c:v>167</c:v>
                </c:pt>
                <c:pt idx="34">
                  <c:v>176</c:v>
                </c:pt>
                <c:pt idx="35">
                  <c:v>185</c:v>
                </c:pt>
                <c:pt idx="36">
                  <c:v>195</c:v>
                </c:pt>
                <c:pt idx="37">
                  <c:v>211</c:v>
                </c:pt>
                <c:pt idx="38">
                  <c:v>221</c:v>
                </c:pt>
                <c:pt idx="39">
                  <c:v>235</c:v>
                </c:pt>
                <c:pt idx="40">
                  <c:v>244</c:v>
                </c:pt>
                <c:pt idx="41">
                  <c:v>252</c:v>
                </c:pt>
                <c:pt idx="42">
                  <c:v>261</c:v>
                </c:pt>
                <c:pt idx="43">
                  <c:v>272</c:v>
                </c:pt>
                <c:pt idx="44">
                  <c:v>278</c:v>
                </c:pt>
                <c:pt idx="45">
                  <c:v>282</c:v>
                </c:pt>
                <c:pt idx="46">
                  <c:v>298</c:v>
                </c:pt>
                <c:pt idx="47">
                  <c:v>309</c:v>
                </c:pt>
                <c:pt idx="48">
                  <c:v>315</c:v>
                </c:pt>
                <c:pt idx="49">
                  <c:v>321</c:v>
                </c:pt>
                <c:pt idx="50">
                  <c:v>329</c:v>
                </c:pt>
                <c:pt idx="51">
                  <c:v>333</c:v>
                </c:pt>
                <c:pt idx="52">
                  <c:v>340</c:v>
                </c:pt>
                <c:pt idx="53">
                  <c:v>349</c:v>
                </c:pt>
                <c:pt idx="54">
                  <c:v>358</c:v>
                </c:pt>
                <c:pt idx="55">
                  <c:v>367</c:v>
                </c:pt>
                <c:pt idx="56">
                  <c:v>374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356-4F22-A870-0E136C7A20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9385744"/>
        <c:axId val="409389024"/>
      </c:lineChart>
      <c:catAx>
        <c:axId val="40938574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000" b="1" i="0" u="none" strike="noStrike" kern="1200" baseline="0">
                <a:solidFill>
                  <a:schemeClr val="dk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389024"/>
        <c:crosses val="autoZero"/>
        <c:auto val="0"/>
        <c:lblAlgn val="ctr"/>
        <c:lblOffset val="20"/>
        <c:noMultiLvlLbl val="0"/>
      </c:catAx>
      <c:valAx>
        <c:axId val="409389024"/>
        <c:scaling>
          <c:orientation val="minMax"/>
          <c:max val="4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chemeClr val="dk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385744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 algn="ctr">
        <a:defRPr lang="en-US" sz="1197" b="1" i="0" u="none" strike="noStrike" kern="1200" baseline="0">
          <a:solidFill>
            <a:schemeClr val="dk2">
              <a:lumMod val="75000"/>
            </a:schemeClr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772107722406994E-2"/>
          <c:y val="4.2879690798498286E-2"/>
          <c:w val="0.89611888537270956"/>
          <c:h val="0.74625061819317129"/>
        </c:manualLayout>
      </c:layout>
      <c:barChart>
        <c:barDir val="col"/>
        <c:grouping val="clustered"/>
        <c:varyColors val="0"/>
        <c:ser>
          <c:idx val="2"/>
          <c:order val="0"/>
          <c:tx>
            <c:v>Consents</c:v>
          </c:tx>
          <c:spPr>
            <a:solidFill>
              <a:schemeClr val="accent4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D79-4D69-91E9-8CBEF34C414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D79-4D69-91E9-8CBEF34C414A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CD79-4D69-91E9-8CBEF34C414A}"/>
              </c:ext>
            </c:extLst>
          </c:dPt>
          <c:dPt>
            <c:idx val="12"/>
            <c:invertIfNegative val="0"/>
            <c:bubble3D val="0"/>
            <c:spPr>
              <a:pattFill prst="pct50">
                <a:fgClr>
                  <a:schemeClr val="accent4"/>
                </a:fgClr>
                <a:bgClr>
                  <a:schemeClr val="bg1"/>
                </a:bgClr>
              </a:patt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0-9C04-43B2-BE59-35F61AD0592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Sheet4!$A$1:$A$7</c:f>
              <c:strCache>
                <c:ptCount val="7"/>
                <c:pt idx="0">
                  <c:v>Jan '24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</c:strCache>
            </c:strRef>
          </c:cat>
          <c:val>
            <c:numRef>
              <c:f>Sheet4!$C$1:$C$13</c:f>
              <c:numCache>
                <c:formatCode>General</c:formatCode>
                <c:ptCount val="13"/>
                <c:pt idx="0">
                  <c:v>6</c:v>
                </c:pt>
                <c:pt idx="1">
                  <c:v>11</c:v>
                </c:pt>
                <c:pt idx="2">
                  <c:v>21</c:v>
                </c:pt>
                <c:pt idx="3">
                  <c:v>8</c:v>
                </c:pt>
                <c:pt idx="4">
                  <c:v>7</c:v>
                </c:pt>
                <c:pt idx="5">
                  <c:v>10</c:v>
                </c:pt>
                <c:pt idx="6">
                  <c:v>7</c:v>
                </c:pt>
                <c:pt idx="7">
                  <c:v>4</c:v>
                </c:pt>
                <c:pt idx="8">
                  <c:v>11</c:v>
                </c:pt>
                <c:pt idx="9">
                  <c:v>15</c:v>
                </c:pt>
                <c:pt idx="10">
                  <c:v>6</c:v>
                </c:pt>
                <c:pt idx="11">
                  <c:v>18</c:v>
                </c:pt>
                <c:pt idx="1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12-40CD-A5CA-9240FB1A5C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654869288"/>
        <c:axId val="654860760"/>
      </c:barChart>
      <c:lineChart>
        <c:grouping val="standard"/>
        <c:varyColors val="0"/>
        <c:ser>
          <c:idx val="0"/>
          <c:order val="1"/>
          <c:tx>
            <c:v>Screen Failures</c:v>
          </c:tx>
          <c:spPr>
            <a:ln w="31750" cap="rnd">
              <a:solidFill>
                <a:schemeClr val="accent5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circle"/>
            <c:size val="25"/>
            <c:spPr>
              <a:solidFill>
                <a:srgbClr val="DC7324"/>
              </a:solidFill>
              <a:ln w="12700">
                <a:solidFill>
                  <a:schemeClr val="accent5">
                    <a:lumMod val="40000"/>
                    <a:lumOff val="60000"/>
                  </a:schemeClr>
                </a:solidFill>
                <a:round/>
              </a:ln>
              <a:effectLst/>
            </c:spPr>
          </c:marker>
          <c:dPt>
            <c:idx val="4"/>
            <c:marker>
              <c:symbol val="circle"/>
              <c:size val="25"/>
              <c:spPr>
                <a:solidFill>
                  <a:srgbClr val="DC7324"/>
                </a:solidFill>
                <a:ln w="12700">
                  <a:solidFill>
                    <a:schemeClr val="accent5">
                      <a:lumMod val="40000"/>
                      <a:lumOff val="60000"/>
                    </a:schemeClr>
                  </a:solidFill>
                  <a:round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AF48-4259-978E-F6B424FD9163}"/>
              </c:ext>
            </c:extLst>
          </c:dPt>
          <c:dLbls>
            <c:dLbl>
              <c:idx val="11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9C04-43B2-BE59-35F61AD059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800" b="1" i="0" u="none" strike="noStrike" kern="1200" baseline="0">
                    <a:solidFill>
                      <a:schemeClr val="dk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Sheet4!$A$1:$A$13</c:f>
              <c:strCache>
                <c:ptCount val="13"/>
                <c:pt idx="0">
                  <c:v>Jan '24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  </c:v>
                </c:pt>
                <c:pt idx="10">
                  <c:v>Nov</c:v>
                </c:pt>
                <c:pt idx="11">
                  <c:v>Dec</c:v>
                </c:pt>
                <c:pt idx="12">
                  <c:v>Jan '25</c:v>
                </c:pt>
              </c:strCache>
            </c:strRef>
          </c:cat>
          <c:val>
            <c:numRef>
              <c:f>Sheet4!$B$1:$B$12</c:f>
              <c:numCache>
                <c:formatCode>General</c:formatCode>
                <c:ptCount val="12"/>
                <c:pt idx="0">
                  <c:v>183</c:v>
                </c:pt>
                <c:pt idx="1">
                  <c:v>133</c:v>
                </c:pt>
                <c:pt idx="2">
                  <c:v>156</c:v>
                </c:pt>
                <c:pt idx="3">
                  <c:v>131</c:v>
                </c:pt>
                <c:pt idx="4">
                  <c:v>124</c:v>
                </c:pt>
                <c:pt idx="5">
                  <c:v>93</c:v>
                </c:pt>
                <c:pt idx="6">
                  <c:v>133</c:v>
                </c:pt>
                <c:pt idx="7">
                  <c:v>128</c:v>
                </c:pt>
                <c:pt idx="8">
                  <c:v>117</c:v>
                </c:pt>
                <c:pt idx="9">
                  <c:v>98</c:v>
                </c:pt>
                <c:pt idx="10">
                  <c:v>93</c:v>
                </c:pt>
                <c:pt idx="11">
                  <c:v>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EB3-45C2-8D2E-C6830BFF21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9385744"/>
        <c:axId val="409389024"/>
      </c:lineChart>
      <c:catAx>
        <c:axId val="40938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389024"/>
        <c:crosses val="autoZero"/>
        <c:auto val="0"/>
        <c:lblAlgn val="ctr"/>
        <c:lblOffset val="20"/>
        <c:noMultiLvlLbl val="0"/>
      </c:catAx>
      <c:valAx>
        <c:axId val="409389024"/>
        <c:scaling>
          <c:orientation val="minMax"/>
          <c:max val="2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385744"/>
        <c:crosses val="autoZero"/>
        <c:crossBetween val="between"/>
      </c:valAx>
      <c:valAx>
        <c:axId val="654860760"/>
        <c:scaling>
          <c:orientation val="minMax"/>
          <c:max val="3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4869288"/>
        <c:crosses val="max"/>
        <c:crossBetween val="between"/>
      </c:valAx>
      <c:catAx>
        <c:axId val="6548692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5486076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930474783240982"/>
          <c:y val="0.8883667098581074"/>
          <c:w val="0.36442487337296592"/>
          <c:h val="7.66216784504691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000" b="1" i="0" u="none" strike="noStrike" kern="1200" baseline="0">
              <a:solidFill>
                <a:schemeClr val="dk2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 algn="ctr">
        <a:defRPr lang="en-US" sz="1197" b="1" i="0" u="none" strike="noStrike" kern="1200" baseline="0">
          <a:solidFill>
            <a:schemeClr val="dk2">
              <a:lumMod val="75000"/>
            </a:schemeClr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14585227307798E-2"/>
          <c:y val="1.9460506221236453E-3"/>
          <c:w val="0.94243929022237383"/>
          <c:h val="0.8747524773458931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840A-4780-8F56-8988CBF2D36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840A-4780-8F56-8988CBF2D36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840A-4780-8F56-8988CBF2D36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840A-4780-8F56-8988CBF2D365}"/>
              </c:ext>
            </c:extLst>
          </c:dPt>
          <c:dPt>
            <c:idx val="12"/>
            <c:invertIfNegative val="0"/>
            <c:bubble3D val="0"/>
            <c:spPr>
              <a:pattFill prst="pct60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777D-4762-8362-F4E079A655A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1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Sheet2!$A$2:$A$14</c:f>
              <c:strCache>
                <c:ptCount val="13"/>
                <c:pt idx="0">
                  <c:v>Jan '24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 </c:v>
                </c:pt>
                <c:pt idx="11">
                  <c:v>Dec</c:v>
                </c:pt>
                <c:pt idx="12">
                  <c:v>Jan '25</c:v>
                </c:pt>
              </c:strCache>
            </c:strRef>
          </c:cat>
          <c:val>
            <c:numRef>
              <c:f>Sheet2!$B$2:$B$14</c:f>
              <c:numCache>
                <c:formatCode>General</c:formatCode>
                <c:ptCount val="13"/>
                <c:pt idx="0">
                  <c:v>6</c:v>
                </c:pt>
                <c:pt idx="1">
                  <c:v>4</c:v>
                </c:pt>
                <c:pt idx="2">
                  <c:v>16</c:v>
                </c:pt>
                <c:pt idx="3">
                  <c:v>11</c:v>
                </c:pt>
                <c:pt idx="4">
                  <c:v>6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7</c:v>
                </c:pt>
                <c:pt idx="9">
                  <c:v>9</c:v>
                </c:pt>
                <c:pt idx="10">
                  <c:v>9</c:v>
                </c:pt>
                <c:pt idx="11">
                  <c:v>9</c:v>
                </c:pt>
                <c:pt idx="1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A3-48AD-8357-AC3810A05C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4"/>
        <c:axId val="332142064"/>
        <c:axId val="332139768"/>
      </c:barChart>
      <c:catAx>
        <c:axId val="332142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2139768"/>
        <c:crosses val="autoZero"/>
        <c:auto val="1"/>
        <c:lblAlgn val="ctr"/>
        <c:lblOffset val="100"/>
        <c:noMultiLvlLbl val="0"/>
      </c:catAx>
      <c:valAx>
        <c:axId val="332139768"/>
        <c:scaling>
          <c:orientation val="minMax"/>
          <c:max val="16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numFmt formatCode="General" sourceLinked="1"/>
        <c:majorTickMark val="out"/>
        <c:minorTickMark val="none"/>
        <c:tickLblPos val="nextTo"/>
        <c:crossAx val="332142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1B1796-62F8-D847-8A14-8ECC9E150A41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3F5034-A684-6D47-A04D-D7DC92F87B54}">
      <dgm:prSet/>
      <dgm:spPr/>
      <dgm:t>
        <a:bodyPr/>
        <a:lstStyle/>
        <a:p>
          <a:r>
            <a:rPr lang="en-US" b="1" i="1" dirty="0"/>
            <a:t>Screening</a:t>
          </a:r>
        </a:p>
      </dgm:t>
    </dgm:pt>
    <dgm:pt modelId="{6AECC007-27F6-1442-8C4A-68387C99B421}" type="parTrans" cxnId="{B520ABF1-69F9-5D4F-A723-FF99ADAAF4A0}">
      <dgm:prSet/>
      <dgm:spPr/>
      <dgm:t>
        <a:bodyPr/>
        <a:lstStyle/>
        <a:p>
          <a:endParaRPr lang="en-US"/>
        </a:p>
      </dgm:t>
    </dgm:pt>
    <dgm:pt modelId="{E493B53A-1F41-D342-8528-7D75F8377DB3}" type="sibTrans" cxnId="{B520ABF1-69F9-5D4F-A723-FF99ADAAF4A0}">
      <dgm:prSet/>
      <dgm:spPr/>
      <dgm:t>
        <a:bodyPr/>
        <a:lstStyle/>
        <a:p>
          <a:endParaRPr lang="en-US"/>
        </a:p>
      </dgm:t>
    </dgm:pt>
    <dgm:pt modelId="{16FD5C3E-B80E-6F4F-891B-BFE11B7601D6}">
      <dgm:prSet/>
      <dgm:spPr/>
      <dgm:t>
        <a:bodyPr/>
        <a:lstStyle/>
        <a:p>
          <a:r>
            <a:rPr lang="en-US" b="1" i="1" dirty="0"/>
            <a:t>Consenting</a:t>
          </a:r>
        </a:p>
      </dgm:t>
    </dgm:pt>
    <dgm:pt modelId="{78BD0429-C9E2-6844-80E4-9AFA4994BE78}" type="parTrans" cxnId="{3DE2B3DF-6CCC-D245-A19C-3EE10561E9EA}">
      <dgm:prSet/>
      <dgm:spPr/>
      <dgm:t>
        <a:bodyPr/>
        <a:lstStyle/>
        <a:p>
          <a:endParaRPr lang="en-US"/>
        </a:p>
      </dgm:t>
    </dgm:pt>
    <dgm:pt modelId="{3CDB8E4F-27F7-9A40-9130-5B0D807933BD}" type="sibTrans" cxnId="{3DE2B3DF-6CCC-D245-A19C-3EE10561E9EA}">
      <dgm:prSet/>
      <dgm:spPr/>
      <dgm:t>
        <a:bodyPr/>
        <a:lstStyle/>
        <a:p>
          <a:endParaRPr lang="en-US"/>
        </a:p>
      </dgm:t>
    </dgm:pt>
    <dgm:pt modelId="{792E62FF-6126-BA4E-A9C0-B05DB1F2984F}">
      <dgm:prSet/>
      <dgm:spPr/>
      <dgm:t>
        <a:bodyPr/>
        <a:lstStyle/>
        <a:p>
          <a:r>
            <a:rPr lang="en-US" b="1" i="1" dirty="0"/>
            <a:t> Randomizing</a:t>
          </a:r>
          <a:endParaRPr lang="en-US" dirty="0"/>
        </a:p>
      </dgm:t>
    </dgm:pt>
    <dgm:pt modelId="{D22D6625-17BE-814F-91FE-7C0ECE8C171A}" type="parTrans" cxnId="{7A1240DA-EFF8-5D4E-BAF2-54C43823154C}">
      <dgm:prSet/>
      <dgm:spPr/>
      <dgm:t>
        <a:bodyPr/>
        <a:lstStyle/>
        <a:p>
          <a:endParaRPr lang="en-US"/>
        </a:p>
      </dgm:t>
    </dgm:pt>
    <dgm:pt modelId="{F62969D6-5831-9740-BEAA-0BBD9A5628A0}" type="sibTrans" cxnId="{7A1240DA-EFF8-5D4E-BAF2-54C43823154C}">
      <dgm:prSet/>
      <dgm:spPr/>
      <dgm:t>
        <a:bodyPr/>
        <a:lstStyle/>
        <a:p>
          <a:endParaRPr lang="en-US"/>
        </a:p>
      </dgm:t>
    </dgm:pt>
    <dgm:pt modelId="{3F5314BF-2647-4844-B6A4-10A63A74B0EF}" type="pres">
      <dgm:prSet presAssocID="{6A1B1796-62F8-D847-8A14-8ECC9E150A41}" presName="Name0" presStyleCnt="0">
        <dgm:presLayoutVars>
          <dgm:dir/>
          <dgm:resizeHandles val="exact"/>
        </dgm:presLayoutVars>
      </dgm:prSet>
      <dgm:spPr/>
    </dgm:pt>
    <dgm:pt modelId="{A1330F1B-7116-9744-923A-2E015518AF48}" type="pres">
      <dgm:prSet presAssocID="{6A1B1796-62F8-D847-8A14-8ECC9E150A41}" presName="arrow" presStyleLbl="bgShp" presStyleIdx="0" presStyleCnt="1"/>
      <dgm:spPr/>
    </dgm:pt>
    <dgm:pt modelId="{8457DB1F-5D3E-DC43-8034-B37ECBA173F3}" type="pres">
      <dgm:prSet presAssocID="{6A1B1796-62F8-D847-8A14-8ECC9E150A41}" presName="points" presStyleCnt="0"/>
      <dgm:spPr/>
    </dgm:pt>
    <dgm:pt modelId="{6E5A5306-247A-0743-88C2-7E6CCE67C475}" type="pres">
      <dgm:prSet presAssocID="{8B3F5034-A684-6D47-A04D-D7DC92F87B54}" presName="compositeA" presStyleCnt="0"/>
      <dgm:spPr/>
    </dgm:pt>
    <dgm:pt modelId="{FAC44268-F2A9-E34A-8F7C-C1C0838C0CB4}" type="pres">
      <dgm:prSet presAssocID="{8B3F5034-A684-6D47-A04D-D7DC92F87B54}" presName="textA" presStyleLbl="revTx" presStyleIdx="0" presStyleCnt="3">
        <dgm:presLayoutVars>
          <dgm:bulletEnabled val="1"/>
        </dgm:presLayoutVars>
      </dgm:prSet>
      <dgm:spPr/>
    </dgm:pt>
    <dgm:pt modelId="{ED257C37-E63A-6044-AB6F-F90CD742AD15}" type="pres">
      <dgm:prSet presAssocID="{8B3F5034-A684-6D47-A04D-D7DC92F87B54}" presName="circleA" presStyleLbl="node1" presStyleIdx="0" presStyleCnt="3"/>
      <dgm:spPr/>
    </dgm:pt>
    <dgm:pt modelId="{CD735495-3E8A-704F-8E3B-2C4E1AD89322}" type="pres">
      <dgm:prSet presAssocID="{8B3F5034-A684-6D47-A04D-D7DC92F87B54}" presName="spaceA" presStyleCnt="0"/>
      <dgm:spPr/>
    </dgm:pt>
    <dgm:pt modelId="{2F03607F-8963-1946-B139-D67573CB27EB}" type="pres">
      <dgm:prSet presAssocID="{E493B53A-1F41-D342-8528-7D75F8377DB3}" presName="space" presStyleCnt="0"/>
      <dgm:spPr/>
    </dgm:pt>
    <dgm:pt modelId="{5A610DDA-059B-9948-B50C-14A5ED035503}" type="pres">
      <dgm:prSet presAssocID="{16FD5C3E-B80E-6F4F-891B-BFE11B7601D6}" presName="compositeB" presStyleCnt="0"/>
      <dgm:spPr/>
    </dgm:pt>
    <dgm:pt modelId="{983FA1EB-7AC5-7842-AD61-29E21B379ADA}" type="pres">
      <dgm:prSet presAssocID="{16FD5C3E-B80E-6F4F-891B-BFE11B7601D6}" presName="textB" presStyleLbl="revTx" presStyleIdx="1" presStyleCnt="3" custLinFactY="-41824" custLinFactNeighborX="1060" custLinFactNeighborY="-100000">
        <dgm:presLayoutVars>
          <dgm:bulletEnabled val="1"/>
        </dgm:presLayoutVars>
      </dgm:prSet>
      <dgm:spPr/>
    </dgm:pt>
    <dgm:pt modelId="{8EC7861A-FAEF-384F-8A4E-AD8757F36464}" type="pres">
      <dgm:prSet presAssocID="{16FD5C3E-B80E-6F4F-891B-BFE11B7601D6}" presName="circleB" presStyleLbl="node1" presStyleIdx="1" presStyleCnt="3"/>
      <dgm:spPr/>
    </dgm:pt>
    <dgm:pt modelId="{DDBAAAED-4D75-AE47-BBA1-94A8CE3A2B7F}" type="pres">
      <dgm:prSet presAssocID="{16FD5C3E-B80E-6F4F-891B-BFE11B7601D6}" presName="spaceB" presStyleCnt="0"/>
      <dgm:spPr/>
    </dgm:pt>
    <dgm:pt modelId="{27532AA3-9156-2240-86AF-536F597192A9}" type="pres">
      <dgm:prSet presAssocID="{3CDB8E4F-27F7-9A40-9130-5B0D807933BD}" presName="space" presStyleCnt="0"/>
      <dgm:spPr/>
    </dgm:pt>
    <dgm:pt modelId="{4B995BC0-15EE-ED46-8BE8-22D567D8BDE9}" type="pres">
      <dgm:prSet presAssocID="{792E62FF-6126-BA4E-A9C0-B05DB1F2984F}" presName="compositeA" presStyleCnt="0"/>
      <dgm:spPr/>
    </dgm:pt>
    <dgm:pt modelId="{F6F6AA59-1611-BF43-B4EA-F4AA1D4651BA}" type="pres">
      <dgm:prSet presAssocID="{792E62FF-6126-BA4E-A9C0-B05DB1F2984F}" presName="textA" presStyleLbl="revTx" presStyleIdx="2" presStyleCnt="3">
        <dgm:presLayoutVars>
          <dgm:bulletEnabled val="1"/>
        </dgm:presLayoutVars>
      </dgm:prSet>
      <dgm:spPr/>
    </dgm:pt>
    <dgm:pt modelId="{D6F84C33-965A-0E47-896C-77C11AD69D2B}" type="pres">
      <dgm:prSet presAssocID="{792E62FF-6126-BA4E-A9C0-B05DB1F2984F}" presName="circleA" presStyleLbl="node1" presStyleIdx="2" presStyleCnt="3"/>
      <dgm:spPr/>
    </dgm:pt>
    <dgm:pt modelId="{574773EB-0057-CD4C-BBD5-ABCF2AD1FB38}" type="pres">
      <dgm:prSet presAssocID="{792E62FF-6126-BA4E-A9C0-B05DB1F2984F}" presName="spaceA" presStyleCnt="0"/>
      <dgm:spPr/>
    </dgm:pt>
  </dgm:ptLst>
  <dgm:cxnLst>
    <dgm:cxn modelId="{9510163B-BEE7-0046-B1D7-9426011D5BEE}" type="presOf" srcId="{6A1B1796-62F8-D847-8A14-8ECC9E150A41}" destId="{3F5314BF-2647-4844-B6A4-10A63A74B0EF}" srcOrd="0" destOrd="0" presId="urn:microsoft.com/office/officeart/2005/8/layout/hProcess11"/>
    <dgm:cxn modelId="{F6885C75-D987-9247-9535-B242978311C7}" type="presOf" srcId="{16FD5C3E-B80E-6F4F-891B-BFE11B7601D6}" destId="{983FA1EB-7AC5-7842-AD61-29E21B379ADA}" srcOrd="0" destOrd="0" presId="urn:microsoft.com/office/officeart/2005/8/layout/hProcess11"/>
    <dgm:cxn modelId="{F1A7C681-8ECB-8D48-89BA-871609F41B52}" type="presOf" srcId="{792E62FF-6126-BA4E-A9C0-B05DB1F2984F}" destId="{F6F6AA59-1611-BF43-B4EA-F4AA1D4651BA}" srcOrd="0" destOrd="0" presId="urn:microsoft.com/office/officeart/2005/8/layout/hProcess11"/>
    <dgm:cxn modelId="{AEF579B3-02F0-0A46-8D1B-99B98190EEFC}" type="presOf" srcId="{8B3F5034-A684-6D47-A04D-D7DC92F87B54}" destId="{FAC44268-F2A9-E34A-8F7C-C1C0838C0CB4}" srcOrd="0" destOrd="0" presId="urn:microsoft.com/office/officeart/2005/8/layout/hProcess11"/>
    <dgm:cxn modelId="{7A1240DA-EFF8-5D4E-BAF2-54C43823154C}" srcId="{6A1B1796-62F8-D847-8A14-8ECC9E150A41}" destId="{792E62FF-6126-BA4E-A9C0-B05DB1F2984F}" srcOrd="2" destOrd="0" parTransId="{D22D6625-17BE-814F-91FE-7C0ECE8C171A}" sibTransId="{F62969D6-5831-9740-BEAA-0BBD9A5628A0}"/>
    <dgm:cxn modelId="{3DE2B3DF-6CCC-D245-A19C-3EE10561E9EA}" srcId="{6A1B1796-62F8-D847-8A14-8ECC9E150A41}" destId="{16FD5C3E-B80E-6F4F-891B-BFE11B7601D6}" srcOrd="1" destOrd="0" parTransId="{78BD0429-C9E2-6844-80E4-9AFA4994BE78}" sibTransId="{3CDB8E4F-27F7-9A40-9130-5B0D807933BD}"/>
    <dgm:cxn modelId="{B520ABF1-69F9-5D4F-A723-FF99ADAAF4A0}" srcId="{6A1B1796-62F8-D847-8A14-8ECC9E150A41}" destId="{8B3F5034-A684-6D47-A04D-D7DC92F87B54}" srcOrd="0" destOrd="0" parTransId="{6AECC007-27F6-1442-8C4A-68387C99B421}" sibTransId="{E493B53A-1F41-D342-8528-7D75F8377DB3}"/>
    <dgm:cxn modelId="{BD7BB444-3D9B-4945-97B9-94D0C737ED8F}" type="presParOf" srcId="{3F5314BF-2647-4844-B6A4-10A63A74B0EF}" destId="{A1330F1B-7116-9744-923A-2E015518AF48}" srcOrd="0" destOrd="0" presId="urn:microsoft.com/office/officeart/2005/8/layout/hProcess11"/>
    <dgm:cxn modelId="{EDF2477F-10E2-1744-BF8C-EA229C61A3DE}" type="presParOf" srcId="{3F5314BF-2647-4844-B6A4-10A63A74B0EF}" destId="{8457DB1F-5D3E-DC43-8034-B37ECBA173F3}" srcOrd="1" destOrd="0" presId="urn:microsoft.com/office/officeart/2005/8/layout/hProcess11"/>
    <dgm:cxn modelId="{0DB8C962-F555-DF4A-BB8C-0F027C5DCB9E}" type="presParOf" srcId="{8457DB1F-5D3E-DC43-8034-B37ECBA173F3}" destId="{6E5A5306-247A-0743-88C2-7E6CCE67C475}" srcOrd="0" destOrd="0" presId="urn:microsoft.com/office/officeart/2005/8/layout/hProcess11"/>
    <dgm:cxn modelId="{99037DFA-E9D0-1042-83DE-99C77B0FBEDB}" type="presParOf" srcId="{6E5A5306-247A-0743-88C2-7E6CCE67C475}" destId="{FAC44268-F2A9-E34A-8F7C-C1C0838C0CB4}" srcOrd="0" destOrd="0" presId="urn:microsoft.com/office/officeart/2005/8/layout/hProcess11"/>
    <dgm:cxn modelId="{DC2FAA4E-4076-5341-80B6-2D6D3BF7A401}" type="presParOf" srcId="{6E5A5306-247A-0743-88C2-7E6CCE67C475}" destId="{ED257C37-E63A-6044-AB6F-F90CD742AD15}" srcOrd="1" destOrd="0" presId="urn:microsoft.com/office/officeart/2005/8/layout/hProcess11"/>
    <dgm:cxn modelId="{B59307D0-5352-5B4A-BF0A-EBEB35E2B9AB}" type="presParOf" srcId="{6E5A5306-247A-0743-88C2-7E6CCE67C475}" destId="{CD735495-3E8A-704F-8E3B-2C4E1AD89322}" srcOrd="2" destOrd="0" presId="urn:microsoft.com/office/officeart/2005/8/layout/hProcess11"/>
    <dgm:cxn modelId="{01D3D0BA-DA66-C64A-A17D-8931FBA35469}" type="presParOf" srcId="{8457DB1F-5D3E-DC43-8034-B37ECBA173F3}" destId="{2F03607F-8963-1946-B139-D67573CB27EB}" srcOrd="1" destOrd="0" presId="urn:microsoft.com/office/officeart/2005/8/layout/hProcess11"/>
    <dgm:cxn modelId="{DF5D700F-21D3-E244-B6C6-BAD411347AD1}" type="presParOf" srcId="{8457DB1F-5D3E-DC43-8034-B37ECBA173F3}" destId="{5A610DDA-059B-9948-B50C-14A5ED035503}" srcOrd="2" destOrd="0" presId="urn:microsoft.com/office/officeart/2005/8/layout/hProcess11"/>
    <dgm:cxn modelId="{7D181FD2-3871-064A-86C5-96FC18446382}" type="presParOf" srcId="{5A610DDA-059B-9948-B50C-14A5ED035503}" destId="{983FA1EB-7AC5-7842-AD61-29E21B379ADA}" srcOrd="0" destOrd="0" presId="urn:microsoft.com/office/officeart/2005/8/layout/hProcess11"/>
    <dgm:cxn modelId="{CEF2A1AC-6917-514D-85FF-5EC5A8AA2878}" type="presParOf" srcId="{5A610DDA-059B-9948-B50C-14A5ED035503}" destId="{8EC7861A-FAEF-384F-8A4E-AD8757F36464}" srcOrd="1" destOrd="0" presId="urn:microsoft.com/office/officeart/2005/8/layout/hProcess11"/>
    <dgm:cxn modelId="{B3048CE5-4AB9-D84A-B9A9-AFA8267E4D10}" type="presParOf" srcId="{5A610DDA-059B-9948-B50C-14A5ED035503}" destId="{DDBAAAED-4D75-AE47-BBA1-94A8CE3A2B7F}" srcOrd="2" destOrd="0" presId="urn:microsoft.com/office/officeart/2005/8/layout/hProcess11"/>
    <dgm:cxn modelId="{841D2D84-8289-DF47-A334-CF432AE5D7CA}" type="presParOf" srcId="{8457DB1F-5D3E-DC43-8034-B37ECBA173F3}" destId="{27532AA3-9156-2240-86AF-536F597192A9}" srcOrd="3" destOrd="0" presId="urn:microsoft.com/office/officeart/2005/8/layout/hProcess11"/>
    <dgm:cxn modelId="{0CB7E482-ED14-314C-8912-52A46444F839}" type="presParOf" srcId="{8457DB1F-5D3E-DC43-8034-B37ECBA173F3}" destId="{4B995BC0-15EE-ED46-8BE8-22D567D8BDE9}" srcOrd="4" destOrd="0" presId="urn:microsoft.com/office/officeart/2005/8/layout/hProcess11"/>
    <dgm:cxn modelId="{CA0BBD50-BBBA-2D47-9D47-A1D0A404EB86}" type="presParOf" srcId="{4B995BC0-15EE-ED46-8BE8-22D567D8BDE9}" destId="{F6F6AA59-1611-BF43-B4EA-F4AA1D4651BA}" srcOrd="0" destOrd="0" presId="urn:microsoft.com/office/officeart/2005/8/layout/hProcess11"/>
    <dgm:cxn modelId="{40BDC69B-D765-6E41-B688-C9823AC1A741}" type="presParOf" srcId="{4B995BC0-15EE-ED46-8BE8-22D567D8BDE9}" destId="{D6F84C33-965A-0E47-896C-77C11AD69D2B}" srcOrd="1" destOrd="0" presId="urn:microsoft.com/office/officeart/2005/8/layout/hProcess11"/>
    <dgm:cxn modelId="{50030A1C-5FC7-8D47-ACB3-7635CDD35B72}" type="presParOf" srcId="{4B995BC0-15EE-ED46-8BE8-22D567D8BDE9}" destId="{574773EB-0057-CD4C-BBD5-ABCF2AD1FB38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30F1B-7116-9744-923A-2E015518AF48}">
      <dsp:nvSpPr>
        <dsp:cNvPr id="0" name=""/>
        <dsp:cNvSpPr/>
      </dsp:nvSpPr>
      <dsp:spPr>
        <a:xfrm>
          <a:off x="0" y="874287"/>
          <a:ext cx="11438182" cy="1165716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C44268-F2A9-E34A-8F7C-C1C0838C0CB4}">
      <dsp:nvSpPr>
        <dsp:cNvPr id="0" name=""/>
        <dsp:cNvSpPr/>
      </dsp:nvSpPr>
      <dsp:spPr>
        <a:xfrm>
          <a:off x="5026" y="0"/>
          <a:ext cx="3317519" cy="11657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70256" rIns="270256" bIns="270256" numCol="1" spcCol="1270" anchor="b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i="1" kern="1200" dirty="0"/>
            <a:t>Screening</a:t>
          </a:r>
        </a:p>
      </dsp:txBody>
      <dsp:txXfrm>
        <a:off x="5026" y="0"/>
        <a:ext cx="3317519" cy="1165716"/>
      </dsp:txXfrm>
    </dsp:sp>
    <dsp:sp modelId="{ED257C37-E63A-6044-AB6F-F90CD742AD15}">
      <dsp:nvSpPr>
        <dsp:cNvPr id="0" name=""/>
        <dsp:cNvSpPr/>
      </dsp:nvSpPr>
      <dsp:spPr>
        <a:xfrm>
          <a:off x="1518071" y="1311430"/>
          <a:ext cx="291429" cy="291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3FA1EB-7AC5-7842-AD61-29E21B379ADA}">
      <dsp:nvSpPr>
        <dsp:cNvPr id="0" name=""/>
        <dsp:cNvSpPr/>
      </dsp:nvSpPr>
      <dsp:spPr>
        <a:xfrm>
          <a:off x="3523587" y="95308"/>
          <a:ext cx="3317519" cy="11657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70256" rIns="270256" bIns="270256" numCol="1" spcCol="1270" anchor="t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i="1" kern="1200" dirty="0"/>
            <a:t>Consenting</a:t>
          </a:r>
        </a:p>
      </dsp:txBody>
      <dsp:txXfrm>
        <a:off x="3523587" y="95308"/>
        <a:ext cx="3317519" cy="1165716"/>
      </dsp:txXfrm>
    </dsp:sp>
    <dsp:sp modelId="{8EC7861A-FAEF-384F-8A4E-AD8757F36464}">
      <dsp:nvSpPr>
        <dsp:cNvPr id="0" name=""/>
        <dsp:cNvSpPr/>
      </dsp:nvSpPr>
      <dsp:spPr>
        <a:xfrm>
          <a:off x="5001467" y="1311430"/>
          <a:ext cx="291429" cy="291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F6AA59-1611-BF43-B4EA-F4AA1D4651BA}">
      <dsp:nvSpPr>
        <dsp:cNvPr id="0" name=""/>
        <dsp:cNvSpPr/>
      </dsp:nvSpPr>
      <dsp:spPr>
        <a:xfrm>
          <a:off x="6971817" y="0"/>
          <a:ext cx="3317519" cy="11657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70256" rIns="270256" bIns="270256" numCol="1" spcCol="1270" anchor="b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i="1" kern="1200" dirty="0"/>
            <a:t> Randomizing</a:t>
          </a:r>
          <a:endParaRPr lang="en-US" sz="3800" kern="1200" dirty="0"/>
        </a:p>
      </dsp:txBody>
      <dsp:txXfrm>
        <a:off x="6971817" y="0"/>
        <a:ext cx="3317519" cy="1165716"/>
      </dsp:txXfrm>
    </dsp:sp>
    <dsp:sp modelId="{D6F84C33-965A-0E47-896C-77C11AD69D2B}">
      <dsp:nvSpPr>
        <dsp:cNvPr id="0" name=""/>
        <dsp:cNvSpPr/>
      </dsp:nvSpPr>
      <dsp:spPr>
        <a:xfrm>
          <a:off x="8484862" y="1311430"/>
          <a:ext cx="291429" cy="291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93392A-1D7E-42B0-B2F3-14184096E6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4217DD-E84A-408A-8F15-204DA6C33C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24-Jun-2020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4DBEFC-D69C-4ED7-945E-FBC579A38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ASPIRE Webinar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BB4ADD-AE37-45E2-8C82-84B29C4DFA1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5C2E7-6FDD-41B6-B7E9-5B2F3C2C7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533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r>
              <a:rPr lang="en-US"/>
              <a:t>24-Jun-2020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5"/>
            <a:ext cx="7437120" cy="2760345"/>
          </a:xfrm>
          <a:prstGeom prst="rect">
            <a:avLst/>
          </a:prstGeom>
        </p:spPr>
        <p:txBody>
          <a:bodyPr vert="horz" lIns="93172" tIns="46587" rIns="93172" bIns="4658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5"/>
            <a:ext cx="4028440" cy="351736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r>
              <a:rPr lang="en-US"/>
              <a:t>ASPIRE Webinar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5"/>
            <a:ext cx="4028440" cy="351736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F1A7A7EE-09CC-4FC3-B512-64DA93D8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0573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24-Jun-2020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ASPIRE Webinar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A7A7EE-09CC-4FC3-B512-64DA93D85D4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92294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24-Jun-2020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ASPIRE Webinar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A7A7EE-09CC-4FC3-B512-64DA93D85D4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40863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24-Jun-2020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ASPIRE Webinar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A7A7EE-09CC-4FC3-B512-64DA93D85D4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28608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24-Jun-2020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ASPIRE Webinar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A7A7EE-09CC-4FC3-B512-64DA93D85D4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264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24-Jun-2020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ASPIRE Webinar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A7A7EE-09CC-4FC3-B512-64DA93D85D4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40006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24-Jun-2020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ASPIRE Webinar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A7A7EE-09CC-4FC3-B512-64DA93D85D4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4924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24-Jun-2020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ASPIRE Webinar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A7A7EE-09CC-4FC3-B512-64DA93D85D4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8602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24-Jun-2020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ASPIRE Webinar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A7A7EE-09CC-4FC3-B512-64DA93D85D4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5050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93172" tIns="46586" rIns="93172" bIns="46586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C43B9B-87D0-4380-A962-F69BD125AC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0400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24-Jun-2020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ASPIRE Webinar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A7A7EE-09CC-4FC3-B512-64DA93D85D4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2872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93172" tIns="46586" rIns="93172" bIns="46586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C43B9B-87D0-4380-A962-F69BD125AC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5778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96B620-D047-2F73-43DE-4EB584F923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0E37960-76C6-3D1A-1622-E5E95151A4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CEDC39F-9B0C-48BF-8084-6319537B9E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BEC90-4842-FEEA-B3F4-654CE63236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lIns="93172" tIns="46586" rIns="93172" bIns="46586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C43B9B-87D0-4380-A962-F69BD125AC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6812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24-Jun-2020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ASPIRE Webinar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A7A7EE-09CC-4FC3-B512-64DA93D85D4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0943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24-Jun-2020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ASPIRE Webinar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A7A7EE-09CC-4FC3-B512-64DA93D85D4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2315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57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- altern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94360" y="3002280"/>
            <a:ext cx="10895293" cy="27432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800" b="0" baseline="0">
                <a:solidFill>
                  <a:schemeClr val="bg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900" indent="0">
              <a:buNone/>
              <a:defRPr b="1">
                <a:latin typeface="Arial"/>
                <a:cs typeface="Arial"/>
              </a:defRPr>
            </a:lvl2pPr>
            <a:lvl3pPr marL="685800" indent="0">
              <a:buNone/>
              <a:defRPr b="1">
                <a:latin typeface="Arial"/>
                <a:cs typeface="Arial"/>
              </a:defRPr>
            </a:lvl3pPr>
            <a:lvl4pPr marL="1028700" indent="0">
              <a:buNone/>
              <a:defRPr b="1">
                <a:latin typeface="Arial"/>
                <a:cs typeface="Arial"/>
              </a:defRPr>
            </a:lvl4pPr>
            <a:lvl5pPr marL="1371600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Presenter, Department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311569"/>
            <a:ext cx="10896196" cy="507831"/>
          </a:xfrm>
        </p:spPr>
        <p:txBody>
          <a:bodyPr/>
          <a:lstStyle>
            <a:lvl1pPr>
              <a:lnSpc>
                <a:spcPct val="100000"/>
              </a:lnSpc>
              <a:defRPr sz="4800" baseline="0">
                <a:solidFill>
                  <a:schemeClr val="bg2"/>
                </a:solidFill>
                <a:latin typeface="YaleNew" panose="02000602050000020003" pitchFamily="2" charset="77"/>
                <a:cs typeface="Microsoft Sans Serif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639F0F7-B6A2-134A-84D6-28C74C31FF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3504" y="3459480"/>
            <a:ext cx="10895293" cy="27432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1600" b="0" i="0" baseline="0">
                <a:solidFill>
                  <a:schemeClr val="bg2"/>
                </a:solidFill>
                <a:latin typeface="Microsoft Sans Serif" panose="020B0604020202020204" pitchFamily="34" charset="0"/>
                <a:cs typeface="Arial"/>
              </a:defRPr>
            </a:lvl1pPr>
            <a:lvl2pPr marL="342900" indent="0">
              <a:buNone/>
              <a:defRPr b="1">
                <a:latin typeface="Arial"/>
                <a:cs typeface="Arial"/>
              </a:defRPr>
            </a:lvl2pPr>
            <a:lvl3pPr marL="685800" indent="0">
              <a:buNone/>
              <a:defRPr b="1">
                <a:latin typeface="Arial"/>
                <a:cs typeface="Arial"/>
              </a:defRPr>
            </a:lvl3pPr>
            <a:lvl4pPr marL="1028700" indent="0">
              <a:buNone/>
              <a:defRPr b="1">
                <a:latin typeface="Arial"/>
                <a:cs typeface="Arial"/>
              </a:defRPr>
            </a:lvl4pPr>
            <a:lvl5pPr marL="1371600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Month Day, Year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AB1481-E1B5-7642-B608-A776DE1A41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98588" y="5740270"/>
            <a:ext cx="5539154" cy="41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4732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888">
          <p15:clr>
            <a:srgbClr val="FBAE40"/>
          </p15:clr>
        </p15:guide>
        <p15:guide id="2" pos="38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- half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D524A9E-B306-5E46-98CD-D906F89F010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1"/>
            <a:ext cx="12192000" cy="3509041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2F87A6-A280-FA4B-9E06-EA5E8C554BB0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Proxima Nova Regular"/>
            </a:endParaRPr>
          </a:p>
        </p:txBody>
      </p:sp>
      <p:pic>
        <p:nvPicPr>
          <p:cNvPr id="14" name="Picture 13" descr="A picture containing clipart&#10;&#10;Description automatically generated">
            <a:extLst>
              <a:ext uri="{FF2B5EF4-FFF2-40B4-BE49-F238E27FC236}">
                <a16:creationId xmlns:a16="http://schemas.microsoft.com/office/drawing/2014/main" id="{AB4E21DD-A4D7-4643-80F7-739851F26C8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5772224"/>
            <a:ext cx="5486400" cy="399976"/>
          </a:xfrm>
          <a:prstGeom prst="rect">
            <a:avLst/>
          </a:prstGeom>
        </p:spPr>
      </p:pic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63C30ADB-0272-764D-8129-4CD4C33A46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3400" y="4663496"/>
            <a:ext cx="10895293" cy="27432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800" b="0" baseline="0">
                <a:solidFill>
                  <a:srgbClr val="FFFFFF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900" indent="0">
              <a:buNone/>
              <a:defRPr b="1">
                <a:latin typeface="Arial"/>
                <a:cs typeface="Arial"/>
              </a:defRPr>
            </a:lvl2pPr>
            <a:lvl3pPr marL="685800" indent="0">
              <a:buNone/>
              <a:defRPr b="1">
                <a:latin typeface="Arial"/>
                <a:cs typeface="Arial"/>
              </a:defRPr>
            </a:lvl3pPr>
            <a:lvl4pPr marL="1028700" indent="0">
              <a:buNone/>
              <a:defRPr b="1">
                <a:latin typeface="Arial"/>
                <a:cs typeface="Arial"/>
              </a:defRPr>
            </a:lvl4pPr>
            <a:lvl5pPr marL="1371600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Presenter, Department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832B27C2-7468-CA48-BBE2-03D15C938C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804" y="3956363"/>
            <a:ext cx="10896196" cy="507831"/>
          </a:xfrm>
        </p:spPr>
        <p:txBody>
          <a:bodyPr/>
          <a:lstStyle>
            <a:lvl1pPr>
              <a:lnSpc>
                <a:spcPct val="100000"/>
              </a:lnSpc>
              <a:defRPr sz="4800" baseline="0">
                <a:solidFill>
                  <a:schemeClr val="bg1"/>
                </a:solidFill>
                <a:latin typeface="YaleNew" panose="02000602050000020003" pitchFamily="2" charset="77"/>
                <a:cs typeface="Microsoft Sans Serif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B695E12F-DFE3-ED48-A11A-378A21155C8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5120696"/>
            <a:ext cx="10895293" cy="27432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1600" b="0" i="0" baseline="0">
                <a:solidFill>
                  <a:srgbClr val="FFFFFF"/>
                </a:solidFill>
                <a:latin typeface="Microsoft Sans Serif" panose="020B0604020202020204" pitchFamily="34" charset="0"/>
                <a:cs typeface="Arial"/>
              </a:defRPr>
            </a:lvl1pPr>
            <a:lvl2pPr marL="342900" indent="0">
              <a:buNone/>
              <a:defRPr b="1">
                <a:latin typeface="Arial"/>
                <a:cs typeface="Arial"/>
              </a:defRPr>
            </a:lvl2pPr>
            <a:lvl3pPr marL="685800" indent="0">
              <a:buNone/>
              <a:defRPr b="1">
                <a:latin typeface="Arial"/>
                <a:cs typeface="Arial"/>
              </a:defRPr>
            </a:lvl3pPr>
            <a:lvl4pPr marL="1028700" indent="0">
              <a:buNone/>
              <a:defRPr b="1">
                <a:latin typeface="Arial"/>
                <a:cs typeface="Arial"/>
              </a:defRPr>
            </a:lvl4pPr>
            <a:lvl5pPr marL="1371600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6334605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88">
          <p15:clr>
            <a:srgbClr val="FBAE40"/>
          </p15:clr>
        </p15:guide>
        <p15:guide id="2" pos="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01580" y="1143000"/>
            <a:ext cx="10828421" cy="4876800"/>
          </a:xfrm>
        </p:spPr>
        <p:txBody>
          <a:bodyPr/>
          <a:lstStyle>
            <a:lvl1pPr marL="0" indent="0">
              <a:buFont typeface="Arial" charset="0"/>
              <a:buNone/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601581" y="466346"/>
            <a:ext cx="10828420" cy="507831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  <a:latin typeface="YaleNew" panose="02000602050000020003" pitchFamily="2" charset="77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700759-2717-AD40-9814-CA77C6E9D6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725E7-0BCD-FA4A-B64F-9E36BFFE79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803B98-4473-4845-B33B-93D1EB0BF5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565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8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01580" y="1677582"/>
            <a:ext cx="10828421" cy="4342217"/>
          </a:xfrm>
        </p:spPr>
        <p:txBody>
          <a:bodyPr/>
          <a:lstStyle>
            <a:lvl1pPr marL="0" indent="0">
              <a:buFont typeface="Arial" charset="0"/>
              <a:buNone/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601581" y="466346"/>
            <a:ext cx="10828420" cy="507831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  <a:latin typeface="YaleNew" panose="02000602050000020003" pitchFamily="2" charset="77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700759-2717-AD40-9814-CA77C6E9D6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725E7-0BCD-FA4A-B64F-9E36BFFE79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803B98-4473-4845-B33B-93D1EB0BF5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2C0793-E1F7-4143-8EEE-B1FF00AA23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1663" y="1143000"/>
            <a:ext cx="10828337" cy="365760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10549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8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601581" y="466346"/>
            <a:ext cx="10828420" cy="507831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  <a:latin typeface="YaleNew" panose="02000602050000020003" pitchFamily="2" charset="77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700759-2717-AD40-9814-CA77C6E9D6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725E7-0BCD-FA4A-B64F-9E36BFFE79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803B98-4473-4845-B33B-93D1EB0BF5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E7FAE46-5523-A449-BBC9-B01DE2E34319}"/>
              </a:ext>
            </a:extLst>
          </p:cNvPr>
          <p:cNvSpPr/>
          <p:nvPr userDrawn="1"/>
        </p:nvSpPr>
        <p:spPr>
          <a:xfrm>
            <a:off x="0" y="1050376"/>
            <a:ext cx="12192000" cy="1371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Proxima Nova Regular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660C22-5402-1741-9ACA-7B960AF53EA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1287" y="1355176"/>
            <a:ext cx="10828337" cy="762000"/>
          </a:xfrm>
        </p:spPr>
        <p:txBody>
          <a:bodyPr anchor="ctr"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A3A0CFA-19B1-E741-9C2C-F4F262C3C6A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01287" y="2599287"/>
            <a:ext cx="10828337" cy="36734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36295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8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7741FB7F-4339-CE40-88F6-F6B2A9B7393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14E7F-45AD-DE46-9B52-3C1C3176B3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4612E1-61AF-F141-B4E6-86D0A4A8C0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CC622F-487B-E241-B84C-53A83BDC944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1000" y="2324100"/>
            <a:ext cx="11430000" cy="2209800"/>
          </a:xfrm>
        </p:spPr>
        <p:txBody>
          <a:bodyPr anchor="ctr"/>
          <a:lstStyle>
            <a:lvl1pPr>
              <a:defRPr sz="8000">
                <a:latin typeface="YaleNew" panose="02000602050000020003" pitchFamily="2" charset="77"/>
              </a:defRPr>
            </a:lvl1pPr>
          </a:lstStyle>
          <a:p>
            <a:pPr lvl="0"/>
            <a:r>
              <a:rPr lang="en-US" dirty="0"/>
              <a:t>Divider Slide</a:t>
            </a:r>
          </a:p>
        </p:txBody>
      </p:sp>
    </p:spTree>
    <p:extLst>
      <p:ext uri="{BB962C8B-B14F-4D97-AF65-F5344CB8AC3E}">
        <p14:creationId xmlns:p14="http://schemas.microsoft.com/office/powerpoint/2010/main" val="3630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601581" y="466346"/>
            <a:ext cx="10828420" cy="507831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  <a:latin typeface="YaleNew" panose="02000602050000020003" pitchFamily="2" charset="77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700759-2717-AD40-9814-CA77C6E9D6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725E7-0BCD-FA4A-B64F-9E36BFFE79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803B98-4473-4845-B33B-93D1EB0BF5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2C0793-E1F7-4143-8EEE-B1FF00AA23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1663" y="1143000"/>
            <a:ext cx="10828337" cy="365760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8433FC3-5296-964B-AD6E-84BADB8C2AA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0" y="1676400"/>
            <a:ext cx="5334000" cy="4572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E5A66AA7-1DC7-CD42-AA8F-4303706B462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98829" y="1676400"/>
            <a:ext cx="5334000" cy="4572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52757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8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-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01580" y="1143000"/>
            <a:ext cx="10828421" cy="4800600"/>
          </a:xfrm>
        </p:spPr>
        <p:txBody>
          <a:bodyPr/>
          <a:lstStyle>
            <a:lvl1pPr marL="214313" indent="-214313">
              <a:buFont typeface="Arial" panose="020B0604020202020204" pitchFamily="34" charset="0"/>
              <a:buChar char="•"/>
              <a:defRPr i="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>
              <a:defRPr i="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2pPr>
            <a:lvl3pPr>
              <a:defRPr i="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3pPr>
            <a:lvl4pPr>
              <a:defRPr i="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601581" y="466346"/>
            <a:ext cx="10828420" cy="507831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  <a:latin typeface="YaleNew" panose="02000602050000020003" pitchFamily="2" charset="77"/>
                <a:cs typeface="Microsoft Sans Serif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7B60CCC-B084-C348-9BCD-BBA56EC3E4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BCCF5-4884-6E4B-9EA1-561DD01E35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5614B9-0AF3-6C44-B9DE-33D82E751E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678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- with orang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620891" y="1143000"/>
            <a:ext cx="10896196" cy="42976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buNone/>
              <a:defRPr sz="2400" b="1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457189" indent="0">
              <a:buNone/>
              <a:defRPr b="1">
                <a:latin typeface="Arial"/>
                <a:cs typeface="Arial"/>
              </a:defRPr>
            </a:lvl2pPr>
            <a:lvl3pPr marL="914377" indent="0">
              <a:buNone/>
              <a:defRPr b="1">
                <a:latin typeface="Arial"/>
                <a:cs typeface="Arial"/>
              </a:defRPr>
            </a:lvl3pPr>
            <a:lvl4pPr marL="1371566" indent="0">
              <a:buNone/>
              <a:defRPr b="1">
                <a:latin typeface="Arial"/>
                <a:cs typeface="Arial"/>
              </a:defRPr>
            </a:lvl4pPr>
            <a:lvl5pPr marL="1828754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20184" y="1703387"/>
            <a:ext cx="10896600" cy="4075308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919CF1-2C68-2742-9BFE-3F6D9C4004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9819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- with blue SUB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620891" y="1143000"/>
            <a:ext cx="10896196" cy="42976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buNone/>
              <a:defRPr sz="2400" b="1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457189" indent="0">
              <a:buNone/>
              <a:defRPr b="1">
                <a:latin typeface="Arial"/>
                <a:cs typeface="Arial"/>
              </a:defRPr>
            </a:lvl2pPr>
            <a:lvl3pPr marL="914377" indent="0">
              <a:buNone/>
              <a:defRPr b="1">
                <a:latin typeface="Arial"/>
                <a:cs typeface="Arial"/>
              </a:defRPr>
            </a:lvl3pPr>
            <a:lvl4pPr marL="1371566" indent="0">
              <a:buNone/>
              <a:defRPr b="1">
                <a:latin typeface="Arial"/>
                <a:cs typeface="Arial"/>
              </a:defRPr>
            </a:lvl4pPr>
            <a:lvl5pPr marL="1828754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620184" y="1703387"/>
            <a:ext cx="10896600" cy="40753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b="0" i="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628650" indent="-285750"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4pPr>
            <a:lvl5pPr>
              <a:defRPr/>
            </a:lvl5pPr>
          </a:lstStyle>
          <a:p>
            <a:pPr lvl="0"/>
            <a:r>
              <a:rPr lang="en-US" altLang="en-US" dirty="0"/>
              <a:t>Bullet</a:t>
            </a:r>
          </a:p>
          <a:p>
            <a:pPr lvl="1"/>
            <a:r>
              <a:rPr lang="en-US" altLang="en-US" dirty="0"/>
              <a:t>Sub-bullet</a:t>
            </a:r>
          </a:p>
          <a:p>
            <a:pPr lvl="2"/>
            <a:r>
              <a:rPr lang="en-US" altLang="en-US" dirty="0"/>
              <a:t>Sub-bullet</a:t>
            </a:r>
          </a:p>
          <a:p>
            <a:pPr lvl="3"/>
            <a:r>
              <a:rPr lang="en-US" altLang="en-US" dirty="0"/>
              <a:t>Sub-bullet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BC0B471-FCF1-314A-8DFB-FC3CF43C3F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3009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659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- with blue SUBTITLE and Ph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620891" y="1143000"/>
            <a:ext cx="5475613" cy="42976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buNone/>
              <a:defRPr sz="2400" b="1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457189" indent="0">
              <a:buNone/>
              <a:defRPr b="1">
                <a:latin typeface="Arial"/>
                <a:cs typeface="Arial"/>
              </a:defRPr>
            </a:lvl2pPr>
            <a:lvl3pPr marL="914377" indent="0">
              <a:buNone/>
              <a:defRPr b="1">
                <a:latin typeface="Arial"/>
                <a:cs typeface="Arial"/>
              </a:defRPr>
            </a:lvl3pPr>
            <a:lvl4pPr marL="1371566" indent="0">
              <a:buNone/>
              <a:defRPr b="1">
                <a:latin typeface="Arial"/>
                <a:cs typeface="Arial"/>
              </a:defRPr>
            </a:lvl4pPr>
            <a:lvl5pPr marL="1828754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20184" y="466725"/>
            <a:ext cx="5475816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20184" y="1703387"/>
            <a:ext cx="5475816" cy="3974742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>
              <a:defRPr/>
            </a:lvl5pPr>
          </a:lstStyle>
          <a:p>
            <a:pPr lvl="0"/>
            <a:r>
              <a:rPr lang="en-US" altLang="en-US" dirty="0"/>
              <a:t>Edit Master text styles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569B0B1-812C-844D-9925-F70677E5156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15E4C2E-2AD7-C64E-9C07-697C8CB099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8234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ontent- with grey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20184" y="466725"/>
            <a:ext cx="5475816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20184" y="1219200"/>
            <a:ext cx="5475816" cy="4953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>
              <a:defRPr/>
            </a:lvl5pPr>
          </a:lstStyle>
          <a:p>
            <a:pPr lvl="0"/>
            <a:r>
              <a:rPr lang="en-US" altLang="en-US" dirty="0"/>
              <a:t>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9D6E8A-FD7D-B549-B36D-A28CD760A414}"/>
              </a:ext>
            </a:extLst>
          </p:cNvPr>
          <p:cNvSpPr/>
          <p:nvPr userDrawn="1"/>
        </p:nvSpPr>
        <p:spPr>
          <a:xfrm>
            <a:off x="6172200" y="0"/>
            <a:ext cx="6096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Proxima Nova Regular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A823BE-1FEC-6F46-8534-3C85C97C01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5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28">
          <p15:clr>
            <a:srgbClr val="FBAE40"/>
          </p15:clr>
        </p15:guide>
        <p15:guide id="2" pos="384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t- with blue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620891" y="1143000"/>
            <a:ext cx="5475613" cy="42976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buNone/>
              <a:defRPr sz="2400" b="1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457189" indent="0">
              <a:buNone/>
              <a:defRPr b="1">
                <a:latin typeface="Arial"/>
                <a:cs typeface="Arial"/>
              </a:defRPr>
            </a:lvl2pPr>
            <a:lvl3pPr marL="914377" indent="0">
              <a:buNone/>
              <a:defRPr b="1">
                <a:latin typeface="Arial"/>
                <a:cs typeface="Arial"/>
              </a:defRPr>
            </a:lvl3pPr>
            <a:lvl4pPr marL="1371566" indent="0">
              <a:buNone/>
              <a:defRPr b="1">
                <a:latin typeface="Arial"/>
                <a:cs typeface="Arial"/>
              </a:defRPr>
            </a:lvl4pPr>
            <a:lvl5pPr marL="1828754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20184" y="466725"/>
            <a:ext cx="5475816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20184" y="1703387"/>
            <a:ext cx="5475816" cy="3974742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>
              <a:defRPr/>
            </a:lvl5pPr>
          </a:lstStyle>
          <a:p>
            <a:pPr lvl="0"/>
            <a:r>
              <a:rPr lang="en-US" altLang="en-US" dirty="0"/>
              <a:t>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9D6E8A-FD7D-B549-B36D-A28CD760A414}"/>
              </a:ext>
            </a:extLst>
          </p:cNvPr>
          <p:cNvSpPr/>
          <p:nvPr userDrawn="1"/>
        </p:nvSpPr>
        <p:spPr>
          <a:xfrm>
            <a:off x="61722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Proxima Nova Regular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A4DD89-16C8-1E49-B2DA-227E90698D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7956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t- blue subtitle grey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620891" y="1143000"/>
            <a:ext cx="5475613" cy="42976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buNone/>
              <a:defRPr sz="2400" b="1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457189" indent="0">
              <a:buNone/>
              <a:defRPr b="1">
                <a:latin typeface="Arial"/>
                <a:cs typeface="Arial"/>
              </a:defRPr>
            </a:lvl2pPr>
            <a:lvl3pPr marL="914377" indent="0">
              <a:buNone/>
              <a:defRPr b="1">
                <a:latin typeface="Arial"/>
                <a:cs typeface="Arial"/>
              </a:defRPr>
            </a:lvl3pPr>
            <a:lvl4pPr marL="1371566" indent="0">
              <a:buNone/>
              <a:defRPr b="1">
                <a:latin typeface="Arial"/>
                <a:cs typeface="Arial"/>
              </a:defRPr>
            </a:lvl4pPr>
            <a:lvl5pPr marL="1828754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20184" y="466725"/>
            <a:ext cx="5475816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20184" y="1703387"/>
            <a:ext cx="5475816" cy="3974742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>
              <a:defRPr/>
            </a:lvl5pPr>
          </a:lstStyle>
          <a:p>
            <a:pPr lvl="0"/>
            <a:r>
              <a:rPr lang="en-US" altLang="en-US" dirty="0"/>
              <a:t>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9D6E8A-FD7D-B549-B36D-A28CD760A414}"/>
              </a:ext>
            </a:extLst>
          </p:cNvPr>
          <p:cNvSpPr/>
          <p:nvPr userDrawn="1"/>
        </p:nvSpPr>
        <p:spPr>
          <a:xfrm>
            <a:off x="6172200" y="0"/>
            <a:ext cx="6096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Proxima Nova Regular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A823BE-1FEC-6F46-8534-3C85C97C01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8686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28">
          <p15:clr>
            <a:srgbClr val="FBAE40"/>
          </p15:clr>
        </p15:guide>
        <p15:guide id="2" pos="384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ontent- with blue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39D6E8A-FD7D-B549-B36D-A28CD760A414}"/>
              </a:ext>
            </a:extLst>
          </p:cNvPr>
          <p:cNvSpPr/>
          <p:nvPr userDrawn="1"/>
        </p:nvSpPr>
        <p:spPr>
          <a:xfrm>
            <a:off x="6172200" y="0"/>
            <a:ext cx="6096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Proxima Nova Regular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20184" y="466725"/>
            <a:ext cx="5475816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A823BE-1FEC-6F46-8534-3C85C97C01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482292" y="974725"/>
            <a:ext cx="5475816" cy="5349874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>
              <a:defRPr/>
            </a:lvl5pPr>
          </a:lstStyle>
          <a:p>
            <a:pPr lvl="0"/>
            <a:r>
              <a:rPr lang="en-US" altLang="en-US" dirty="0"/>
              <a:t>Edit Master text styles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F894DDC1-84FF-EE40-A217-B9E305079F86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620713" y="974725"/>
            <a:ext cx="5475287" cy="53498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08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28">
          <p15:clr>
            <a:srgbClr val="FBAE40"/>
          </p15:clr>
        </p15:guide>
        <p15:guide id="2" pos="384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t- grey block w photo 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C92B01F2-5ECA-4C44-B61B-55D5DF47EB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1" y="6356350"/>
            <a:ext cx="2553005" cy="18288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39D6E8A-FD7D-B549-B36D-A28CD760A414}"/>
              </a:ext>
            </a:extLst>
          </p:cNvPr>
          <p:cNvSpPr/>
          <p:nvPr userDrawn="1"/>
        </p:nvSpPr>
        <p:spPr>
          <a:xfrm>
            <a:off x="-101324" y="14177"/>
            <a:ext cx="6223905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Proxima Nova Regular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20184" y="1066800"/>
            <a:ext cx="4942416" cy="48768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>
              <a:defRPr/>
            </a:lvl5pPr>
          </a:lstStyle>
          <a:p>
            <a:pPr lvl="0"/>
            <a:r>
              <a:rPr lang="en-US" altLang="en-US" dirty="0"/>
              <a:t>Edit Master text styles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6C44FC9-0D96-E247-B211-F8396F8E9D6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30895" y="0"/>
            <a:ext cx="6061105" cy="6858000"/>
          </a:xfrm>
        </p:spPr>
        <p:txBody>
          <a:bodyPr/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5087E51-EF17-4D46-BA79-FF4340AF7FB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3517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28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601581" y="466346"/>
            <a:ext cx="5646819" cy="50783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700759-2717-AD40-9814-CA77C6E9D6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48725E7-0BCD-FA4A-B64F-9E36BFFE79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05E291B8-A057-0942-BB86-80926689AC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3504" y="6409944"/>
            <a:ext cx="2633989" cy="192024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5C65D9-87AD-A847-8626-7EA1F0CC8FF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400800" y="0"/>
            <a:ext cx="57912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B18EBAF-6748-534E-B6F6-2CFDB7BFCA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0184" y="1703387"/>
            <a:ext cx="5475816" cy="3974742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>
              <a:defRPr/>
            </a:lvl5pPr>
          </a:lstStyle>
          <a:p>
            <a:pPr lvl="0"/>
            <a:r>
              <a:rPr lang="en-US" alt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10514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shot - with blu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48BC2-EA92-8546-B889-F3A835E4A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6660BE-476D-F94B-A6A5-B6EF8460D0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85F3A-9EB0-004F-8466-36A321E6E1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84D4E49-BC50-6B44-ADC4-5B983089E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70401" y="1143001"/>
            <a:ext cx="7046383" cy="415721"/>
          </a:xfrm>
        </p:spPr>
        <p:txBody>
          <a:bodyPr anchor="ctr"/>
          <a:lstStyle>
            <a:lvl1pPr>
              <a:defRPr sz="2400" b="1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2BF4D3B4-098D-3445-96AB-6DB6760E3036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470398" y="1754705"/>
            <a:ext cx="7046385" cy="4341295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C3F77CD-DE2C-6C46-B3BD-5480D5AA884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0184" y="1143000"/>
            <a:ext cx="3657600" cy="4953000"/>
          </a:xfrm>
        </p:spPr>
        <p:txBody>
          <a:bodyPr/>
          <a:lstStyle/>
          <a:p>
            <a:r>
              <a:rPr lang="en-US" dirty="0"/>
              <a:t>Headshot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47186DF-F24F-D449-8B86-A8106A2B4C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2834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ultiple headsh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48BC2-EA92-8546-B889-F3A835E4A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6660BE-476D-F94B-A6A5-B6EF8460D0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85F3A-9EB0-004F-8466-36A321E6E1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84D4E49-BC50-6B44-ADC4-5B983089E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0192" y="4038601"/>
            <a:ext cx="2448392" cy="415721"/>
          </a:xfrm>
        </p:spPr>
        <p:txBody>
          <a:bodyPr anchor="ctr"/>
          <a:lstStyle>
            <a:lvl1pPr>
              <a:defRPr sz="1400" b="1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2BF4D3B4-098D-3445-96AB-6DB6760E3036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10193" y="4648202"/>
            <a:ext cx="2448393" cy="1510443"/>
          </a:xfr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C3F77CD-DE2C-6C46-B3BD-5480D5AA884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5188" y="1143000"/>
            <a:ext cx="2438400" cy="2743200"/>
          </a:xfrm>
        </p:spPr>
        <p:txBody>
          <a:bodyPr/>
          <a:lstStyle/>
          <a:p>
            <a:r>
              <a:rPr lang="en-US" dirty="0"/>
              <a:t>Headshot</a:t>
            </a:r>
          </a:p>
        </p:txBody>
      </p:sp>
      <p:sp>
        <p:nvSpPr>
          <p:cNvPr id="8" name="Picture Placeholder 11">
            <a:extLst>
              <a:ext uri="{FF2B5EF4-FFF2-40B4-BE49-F238E27FC236}">
                <a16:creationId xmlns:a16="http://schemas.microsoft.com/office/drawing/2014/main" id="{D31FE0AC-DECD-F242-BAC2-5E44BCD2B6F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436253" y="1143000"/>
            <a:ext cx="2438400" cy="2743200"/>
          </a:xfrm>
        </p:spPr>
        <p:txBody>
          <a:bodyPr/>
          <a:lstStyle/>
          <a:p>
            <a:r>
              <a:rPr lang="en-US" dirty="0"/>
              <a:t>Headshot</a:t>
            </a:r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506C69E5-0657-3C49-AF53-301A064988A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57318" y="1143000"/>
            <a:ext cx="2438400" cy="2743200"/>
          </a:xfrm>
        </p:spPr>
        <p:txBody>
          <a:bodyPr/>
          <a:lstStyle/>
          <a:p>
            <a:r>
              <a:rPr lang="en-US" dirty="0"/>
              <a:t>Headshot</a:t>
            </a:r>
          </a:p>
        </p:txBody>
      </p:sp>
      <p:sp>
        <p:nvSpPr>
          <p:cNvPr id="10" name="Picture Placeholder 11">
            <a:extLst>
              <a:ext uri="{FF2B5EF4-FFF2-40B4-BE49-F238E27FC236}">
                <a16:creationId xmlns:a16="http://schemas.microsoft.com/office/drawing/2014/main" id="{F4DF5B58-5903-9F46-A0D4-0371D7F1EE4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078384" y="1130332"/>
            <a:ext cx="2438400" cy="2743200"/>
          </a:xfrm>
        </p:spPr>
        <p:txBody>
          <a:bodyPr/>
          <a:lstStyle/>
          <a:p>
            <a:r>
              <a:rPr lang="en-US" dirty="0"/>
              <a:t>Headshot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36BDD94C-BED4-674A-8D5F-BD1A7D0E8B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451464" y="4038601"/>
            <a:ext cx="2448392" cy="415721"/>
          </a:xfrm>
        </p:spPr>
        <p:txBody>
          <a:bodyPr anchor="ctr"/>
          <a:lstStyle>
            <a:lvl1pPr>
              <a:defRPr sz="1400" b="1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8F79720F-6650-A046-BC48-78BC62B9FE8D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292736" y="4076873"/>
            <a:ext cx="2448392" cy="415721"/>
          </a:xfrm>
        </p:spPr>
        <p:txBody>
          <a:bodyPr anchor="ctr"/>
          <a:lstStyle>
            <a:lvl1pPr>
              <a:defRPr sz="1400" b="1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BF5D5785-9F6C-BD47-B38A-CAEBF32FFBBE}"/>
              </a:ext>
            </a:extLst>
          </p:cNvPr>
          <p:cNvSpPr>
            <a:spLocks noGrp="1"/>
          </p:cNvSpPr>
          <p:nvPr>
            <p:ph type="body" sz="half" idx="20"/>
          </p:nvPr>
        </p:nvSpPr>
        <p:spPr>
          <a:xfrm>
            <a:off x="9134008" y="4076873"/>
            <a:ext cx="2448392" cy="415721"/>
          </a:xfrm>
        </p:spPr>
        <p:txBody>
          <a:bodyPr anchor="ctr"/>
          <a:lstStyle>
            <a:lvl1pPr>
              <a:defRPr sz="1400" b="1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4AA1F096-394C-3F45-B181-631B8CDE2302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3451464" y="4660354"/>
            <a:ext cx="2448393" cy="1510443"/>
          </a:xfr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19332133-FF02-C04A-841F-EFE8C927EB21}"/>
              </a:ext>
            </a:extLst>
          </p:cNvPr>
          <p:cNvSpPr>
            <a:spLocks noGrp="1"/>
          </p:cNvSpPr>
          <p:nvPr>
            <p:ph type="body" sz="half" idx="22"/>
          </p:nvPr>
        </p:nvSpPr>
        <p:spPr>
          <a:xfrm>
            <a:off x="6292735" y="4664275"/>
            <a:ext cx="2448393" cy="1510443"/>
          </a:xfr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32E0B844-386A-E142-8B65-BA5E816F3195}"/>
              </a:ext>
            </a:extLst>
          </p:cNvPr>
          <p:cNvSpPr>
            <a:spLocks noGrp="1"/>
          </p:cNvSpPr>
          <p:nvPr>
            <p:ph type="body" sz="half" idx="23"/>
          </p:nvPr>
        </p:nvSpPr>
        <p:spPr>
          <a:xfrm>
            <a:off x="9134007" y="4648201"/>
            <a:ext cx="2448393" cy="1510443"/>
          </a:xfr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F0E69B4-7F84-CB44-B965-2D3477D98D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4858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-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601581" y="466346"/>
            <a:ext cx="10915203" cy="50783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700759-2717-AD40-9814-CA77C6E9D6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725E7-0BCD-FA4A-B64F-9E36BFFE79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04982C-00DC-984F-90CC-4310F9CE0E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958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703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-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601581" y="466346"/>
            <a:ext cx="10915203" cy="50783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700759-2717-AD40-9814-CA77C6E9D6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48725E7-0BCD-FA4A-B64F-9E36BFFE79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" name="Picture 5" descr="A picture containing clipart&#10;&#10;Description automatically generated">
            <a:extLst>
              <a:ext uri="{FF2B5EF4-FFF2-40B4-BE49-F238E27FC236}">
                <a16:creationId xmlns:a16="http://schemas.microsoft.com/office/drawing/2014/main" id="{3A644695-A651-3A47-B162-040C7FA4F8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3504" y="6409944"/>
            <a:ext cx="2633472" cy="19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6653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7741FB7F-4339-CE40-88F6-F6B2A9B7393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14E7F-45AD-DE46-9B52-3C1C3176B3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4612E1-61AF-F141-B4E6-86D0A4A8C0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6072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0119A-19D4-5042-BD25-4B26A7DA9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1971E2-F7CE-8949-AB1E-612A229C93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85F3A-9EB0-004F-8466-36A321E6E1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3D392CC4-5A4E-4A4C-9411-B96922F9F67F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620184" y="1143000"/>
            <a:ext cx="10896600" cy="51054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add chart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D557D3-4999-814A-9C85-398CEFECEA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0520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AEA19-75A2-2C4D-BE76-12341A59D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A5169B-F387-F444-BE95-7D794A0B01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85F3A-9EB0-004F-8466-36A321E6E1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0FEE9A2A-A81C-6049-8701-D21AC5179F5D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620181" y="1143000"/>
            <a:ext cx="5242560" cy="3657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8" name="Chart Placeholder 7">
            <a:extLst>
              <a:ext uri="{FF2B5EF4-FFF2-40B4-BE49-F238E27FC236}">
                <a16:creationId xmlns:a16="http://schemas.microsoft.com/office/drawing/2014/main" id="{3E789D38-FF8D-6143-941C-6805D2D33734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274224" y="1143000"/>
            <a:ext cx="5242560" cy="3657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2615200-71D9-7F43-AACD-7AC8EB2186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0184" y="4953000"/>
            <a:ext cx="10896600" cy="1219200"/>
          </a:xfrm>
        </p:spPr>
        <p:txBody>
          <a:bodyPr/>
          <a:lstStyle>
            <a:lvl1pPr>
              <a:defRPr sz="200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1271D9E-1C8B-D141-8C20-0FFBCA37B2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5559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1" y="466346"/>
            <a:ext cx="10907183" cy="50783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10112" y="4572002"/>
            <a:ext cx="10906669" cy="1567543"/>
          </a:xfrm>
        </p:spPr>
        <p:txBody>
          <a:bodyPr/>
          <a:lstStyle>
            <a:lvl1pPr>
              <a:defRPr sz="1800" b="0" i="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378213C8-6D91-FD4B-A50E-349D42AA022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077A5-E507-0946-B60C-D7438FBFCE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6AC54179-3132-9C4B-A9F4-C91CCD1FF789}"/>
              </a:ext>
            </a:extLst>
          </p:cNvPr>
          <p:cNvSpPr>
            <a:spLocks noGrp="1"/>
          </p:cNvSpPr>
          <p:nvPr>
            <p:ph type="tbl" sz="quarter" idx="18"/>
          </p:nvPr>
        </p:nvSpPr>
        <p:spPr>
          <a:xfrm>
            <a:off x="620183" y="1143000"/>
            <a:ext cx="10896599" cy="31242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table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A681F5B-11BD-4547-AF0F-907A50D15F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9040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05B4D-21F8-AA4B-A4AB-F901C3E2C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DF4140-D900-9F4C-A188-DB1561238F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85F3A-9EB0-004F-8466-36A321E6E1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SmartArt Placeholder 5">
            <a:extLst>
              <a:ext uri="{FF2B5EF4-FFF2-40B4-BE49-F238E27FC236}">
                <a16:creationId xmlns:a16="http://schemas.microsoft.com/office/drawing/2014/main" id="{1577DB20-3A75-5540-A8B7-AC25C38E506C}"/>
              </a:ext>
            </a:extLst>
          </p:cNvPr>
          <p:cNvSpPr>
            <a:spLocks noGrp="1"/>
          </p:cNvSpPr>
          <p:nvPr>
            <p:ph type="dgm" sz="quarter" idx="12"/>
          </p:nvPr>
        </p:nvSpPr>
        <p:spPr>
          <a:xfrm>
            <a:off x="620184" y="1143000"/>
            <a:ext cx="10896600" cy="50292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0414960-3A69-5C40-A39D-5A1D6D1938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7704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28">
          <p15:clr>
            <a:srgbClr val="FBAE40"/>
          </p15:clr>
        </p15:guide>
        <p15:guide id="2" pos="384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 with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B8680FF-786A-F44A-94C3-DAF6CFD975C1}"/>
              </a:ext>
            </a:extLst>
          </p:cNvPr>
          <p:cNvSpPr/>
          <p:nvPr userDrawn="1"/>
        </p:nvSpPr>
        <p:spPr>
          <a:xfrm>
            <a:off x="0" y="0"/>
            <a:ext cx="12192000" cy="68949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YaleNew" panose="02000602050000020003" pitchFamily="2" charset="77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C2F93A-27A3-264E-8A33-BD9FC7D2BC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85F3A-9EB0-004F-8466-36A321E6E1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2DD2C47-95C8-8D49-A86D-94C1BD69DD8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FBD2504-2234-DB4A-9011-7F2E5781B2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77951" y="1629568"/>
            <a:ext cx="4165600" cy="3581400"/>
          </a:xfrm>
        </p:spPr>
        <p:txBody>
          <a:bodyPr/>
          <a:lstStyle>
            <a:lvl1pPr>
              <a:defRPr sz="2800" b="0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37A635-4865-8B4D-9E7F-F1B8102F0005}"/>
              </a:ext>
            </a:extLst>
          </p:cNvPr>
          <p:cNvSpPr txBox="1"/>
          <p:nvPr userDrawn="1"/>
        </p:nvSpPr>
        <p:spPr>
          <a:xfrm>
            <a:off x="577081" y="1295400"/>
            <a:ext cx="64953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0" i="0" dirty="0">
                <a:solidFill>
                  <a:schemeClr val="bg1"/>
                </a:solidFill>
                <a:latin typeface="YaleNew" panose="02000602050000020003" pitchFamily="2" charset="77"/>
                <a:cs typeface="Arial" panose="020B0604020202020204" pitchFamily="34" charset="0"/>
              </a:rPr>
              <a:t>“</a:t>
            </a:r>
          </a:p>
        </p:txBody>
      </p:sp>
      <p:pic>
        <p:nvPicPr>
          <p:cNvPr id="8" name="Picture 7" descr="A picture containing clipart&#10;&#10;Description automatically generated">
            <a:extLst>
              <a:ext uri="{FF2B5EF4-FFF2-40B4-BE49-F238E27FC236}">
                <a16:creationId xmlns:a16="http://schemas.microsoft.com/office/drawing/2014/main" id="{ACEE7CCD-3052-2645-89AB-85486B4160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3504" y="6409944"/>
            <a:ext cx="2633472" cy="19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3101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88">
          <p15:clr>
            <a:srgbClr val="FBAE40"/>
          </p15:clr>
        </p15:guide>
        <p15:guide id="2" pos="2064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al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6AD3980-FB4D-EC42-9801-19806E1074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0" i="0" dirty="0">
              <a:solidFill>
                <a:schemeClr val="tx2"/>
              </a:solidFill>
              <a:latin typeface="Proxima Nova Regular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2F2F46-7980-2A4A-B53D-CF0D7E7A57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E185F3A-9EB0-004F-8466-36A321E6E1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3D3B9E-2470-B649-B01F-0F1C1B86A2E0}"/>
              </a:ext>
            </a:extLst>
          </p:cNvPr>
          <p:cNvSpPr txBox="1"/>
          <p:nvPr userDrawn="1"/>
        </p:nvSpPr>
        <p:spPr>
          <a:xfrm>
            <a:off x="1176555" y="1757025"/>
            <a:ext cx="64953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0" i="0" dirty="0">
                <a:solidFill>
                  <a:schemeClr val="tx2"/>
                </a:solidFill>
                <a:latin typeface="YaleNew" panose="02000602050000020003" pitchFamily="2" charset="77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42A0092-31A2-E943-A83A-88B613D0A60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40467" y="2133600"/>
            <a:ext cx="8830733" cy="26670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  <a:latin typeface="YaleNew" panose="02000602050000020003" pitchFamily="2" charset="77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E67C11C-5E10-4241-9A78-5A9C856298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5212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28">
          <p15:clr>
            <a:srgbClr val="FBAE40"/>
          </p15:clr>
        </p15:guide>
        <p15:guide id="2" pos="384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600" y="3048000"/>
            <a:ext cx="8174736" cy="704088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 descr="A picture containing clipart&#10;&#10;Description automatically generated">
            <a:extLst>
              <a:ext uri="{FF2B5EF4-FFF2-40B4-BE49-F238E27FC236}">
                <a16:creationId xmlns:a16="http://schemas.microsoft.com/office/drawing/2014/main" id="{7707A2B3-1602-394F-8744-0C019B516F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3504" y="6409944"/>
            <a:ext cx="2633472" cy="19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8173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 type="obj">
  <p:cSld name="Title and Conten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717560" y="152400"/>
            <a:ext cx="10847916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717557" y="1447807"/>
            <a:ext cx="10830983" cy="46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178" lvl="0" indent="-342883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356" lvl="1" indent="-342883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532" lvl="2" indent="-342883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709" lvl="3" indent="-342883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5886" lvl="4" indent="-342883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063" lvl="5" indent="-342883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555555"/>
              </a:buClr>
              <a:buSzPts val="1800"/>
              <a:buChar char="•"/>
              <a:defRPr/>
            </a:lvl6pPr>
            <a:lvl7pPr marL="3200240" lvl="6" indent="-342883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555555"/>
              </a:buClr>
              <a:buSzPts val="1800"/>
              <a:buChar char="•"/>
              <a:defRPr/>
            </a:lvl7pPr>
            <a:lvl8pPr marL="3657418" lvl="7" indent="-342883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555555"/>
              </a:buClr>
              <a:buSzPts val="1800"/>
              <a:buChar char="•"/>
              <a:defRPr/>
            </a:lvl8pPr>
            <a:lvl9pPr marL="4114594" lvl="8" indent="-342883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555555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690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0239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89646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76200"/>
            <a:ext cx="12192000" cy="647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dirty="0">
              <a:latin typeface="Helvetica Regular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551" y="152400"/>
            <a:ext cx="10830983" cy="595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78037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22-Jan-2025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18275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19679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76200"/>
            <a:ext cx="12192000" cy="647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551" y="152400"/>
            <a:ext cx="10830983" cy="595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786893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356404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76200"/>
            <a:ext cx="12192000" cy="647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dirty="0">
              <a:latin typeface="Helvetica Regular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551" y="152400"/>
            <a:ext cx="10830983" cy="595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7762890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89936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874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13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23697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720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5290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9424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20706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1613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47133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60002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1936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4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27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4512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4753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6980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31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25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740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94360" y="3002280"/>
            <a:ext cx="10895293" cy="274320"/>
          </a:xfrm>
          <a:prstGeom prst="rect">
            <a:avLst/>
          </a:prstGeom>
          <a:noFill/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800" b="0" baseline="0">
                <a:solidFill>
                  <a:schemeClr val="tx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900" indent="0">
              <a:buNone/>
              <a:defRPr b="1">
                <a:latin typeface="Arial"/>
                <a:cs typeface="Arial"/>
              </a:defRPr>
            </a:lvl2pPr>
            <a:lvl3pPr marL="685800" indent="0">
              <a:buNone/>
              <a:defRPr b="1">
                <a:latin typeface="Arial"/>
                <a:cs typeface="Arial"/>
              </a:defRPr>
            </a:lvl3pPr>
            <a:lvl4pPr marL="1028700" indent="0">
              <a:buNone/>
              <a:defRPr b="1">
                <a:latin typeface="Arial"/>
                <a:cs typeface="Arial"/>
              </a:defRPr>
            </a:lvl4pPr>
            <a:lvl5pPr marL="1371600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Presenter, Department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311569"/>
            <a:ext cx="10896196" cy="507831"/>
          </a:xfrm>
          <a:noFill/>
        </p:spPr>
        <p:txBody>
          <a:bodyPr/>
          <a:lstStyle>
            <a:lvl1pPr>
              <a:lnSpc>
                <a:spcPct val="100000"/>
              </a:lnSpc>
              <a:defRPr sz="4800" baseline="0">
                <a:solidFill>
                  <a:schemeClr val="tx1"/>
                </a:solidFill>
                <a:latin typeface="YaleNew" panose="02000602050000020003" pitchFamily="2" charset="77"/>
                <a:cs typeface="Microsoft Sans Serif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639F0F7-B6A2-134A-84D6-28C74C31FF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3504" y="3459480"/>
            <a:ext cx="10895293" cy="274320"/>
          </a:xfrm>
          <a:prstGeom prst="rect">
            <a:avLst/>
          </a:prstGeom>
          <a:noFill/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1600" b="0" i="0" baseline="0">
                <a:solidFill>
                  <a:schemeClr val="tx1"/>
                </a:solidFill>
                <a:latin typeface="Microsoft Sans Serif" panose="020B0604020202020204" pitchFamily="34" charset="0"/>
                <a:cs typeface="Arial"/>
              </a:defRPr>
            </a:lvl1pPr>
            <a:lvl2pPr marL="342900" indent="0">
              <a:buNone/>
              <a:defRPr b="1">
                <a:latin typeface="Arial"/>
                <a:cs typeface="Arial"/>
              </a:defRPr>
            </a:lvl2pPr>
            <a:lvl3pPr marL="685800" indent="0">
              <a:buNone/>
              <a:defRPr b="1">
                <a:latin typeface="Arial"/>
                <a:cs typeface="Arial"/>
              </a:defRPr>
            </a:lvl3pPr>
            <a:lvl4pPr marL="1028700" indent="0">
              <a:buNone/>
              <a:defRPr b="1">
                <a:latin typeface="Arial"/>
                <a:cs typeface="Arial"/>
              </a:defRPr>
            </a:lvl4pPr>
            <a:lvl5pPr marL="1371600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Month Day, Year</a:t>
            </a:r>
          </a:p>
        </p:txBody>
      </p:sp>
      <p:pic>
        <p:nvPicPr>
          <p:cNvPr id="9" name="Picture 8" descr="A picture containing clipart&#10;&#10;Description automatically generated">
            <a:extLst>
              <a:ext uri="{FF2B5EF4-FFF2-40B4-BE49-F238E27FC236}">
                <a16:creationId xmlns:a16="http://schemas.microsoft.com/office/drawing/2014/main" id="{F0AAB75F-C12E-EF48-991F-89CE62CA31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5772224"/>
            <a:ext cx="5486400" cy="39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2940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888">
          <p15:clr>
            <a:srgbClr val="FBAE40"/>
          </p15:clr>
        </p15:guide>
        <p15:guide id="2" pos="38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18" Type="http://schemas.openxmlformats.org/officeDocument/2006/relationships/slideLayout" Target="../slideLayouts/slideLayout26.xml"/><Relationship Id="rId26" Type="http://schemas.openxmlformats.org/officeDocument/2006/relationships/slideLayout" Target="../slideLayouts/slideLayout34.xml"/><Relationship Id="rId3" Type="http://schemas.openxmlformats.org/officeDocument/2006/relationships/slideLayout" Target="../slideLayouts/slideLayout11.xml"/><Relationship Id="rId21" Type="http://schemas.openxmlformats.org/officeDocument/2006/relationships/slideLayout" Target="../slideLayouts/slideLayout29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17" Type="http://schemas.openxmlformats.org/officeDocument/2006/relationships/slideLayout" Target="../slideLayouts/slideLayout25.xml"/><Relationship Id="rId25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24.xml"/><Relationship Id="rId20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37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24" Type="http://schemas.openxmlformats.org/officeDocument/2006/relationships/slideLayout" Target="../slideLayouts/slideLayout32.xml"/><Relationship Id="rId32" Type="http://schemas.openxmlformats.org/officeDocument/2006/relationships/theme" Target="../theme/theme2.xml"/><Relationship Id="rId5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23.xml"/><Relationship Id="rId23" Type="http://schemas.openxmlformats.org/officeDocument/2006/relationships/slideLayout" Target="../slideLayouts/slideLayout31.xml"/><Relationship Id="rId28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27.xml"/><Relationship Id="rId31" Type="http://schemas.openxmlformats.org/officeDocument/2006/relationships/slideLayout" Target="../slideLayouts/slideLayout39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22.xml"/><Relationship Id="rId22" Type="http://schemas.openxmlformats.org/officeDocument/2006/relationships/slideLayout" Target="../slideLayouts/slideLayout30.xml"/><Relationship Id="rId27" Type="http://schemas.openxmlformats.org/officeDocument/2006/relationships/slideLayout" Target="../slideLayouts/slideLayout35.xml"/><Relationship Id="rId30" Type="http://schemas.openxmlformats.org/officeDocument/2006/relationships/slideLayout" Target="../slideLayouts/slideLayout3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6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4" Type="http://schemas.openxmlformats.org/officeDocument/2006/relationships/image" Target="../media/image6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6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1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50.xml"/><Relationship Id="rId9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9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58.xml"/><Relationship Id="rId9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F6B88B-3737-4E98-B9A0-F9DA12A0020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761" y="5159829"/>
            <a:ext cx="1337239" cy="156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63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D2636B2-A160-994F-823A-B484284348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0184" y="466725"/>
            <a:ext cx="108966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Title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EDDAC83-1CA6-5842-93DA-FC551F2B83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0184" y="1323975"/>
            <a:ext cx="1089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4BFCD74-2D11-411D-BA34-B9AF6CDF1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73584" y="6407151"/>
            <a:ext cx="2743200" cy="214313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 defTabSz="342900" eaLnBrk="1" fontAlgn="auto" hangingPunct="1">
              <a:spcBef>
                <a:spcPts val="0"/>
              </a:spcBef>
              <a:spcAft>
                <a:spcPts val="0"/>
              </a:spcAft>
              <a:defRPr sz="900" b="0" i="0" baseline="0">
                <a:solidFill>
                  <a:prstClr val="black">
                    <a:tint val="75000"/>
                  </a:prstClr>
                </a:solidFill>
                <a:latin typeface="Microsoft Sans Serif" panose="020B0604020202020204" pitchFamily="34" charset="0"/>
              </a:defRPr>
            </a:lvl1pPr>
          </a:lstStyle>
          <a:p>
            <a:pPr>
              <a:defRPr/>
            </a:pPr>
            <a:fld id="{6E185F3A-9EB0-004F-8466-36A321E6E1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8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  <p:sldLayoutId id="2147483887" r:id="rId13"/>
    <p:sldLayoutId id="2147483888" r:id="rId14"/>
    <p:sldLayoutId id="2147483889" r:id="rId15"/>
    <p:sldLayoutId id="2147483890" r:id="rId16"/>
    <p:sldLayoutId id="2147483891" r:id="rId17"/>
    <p:sldLayoutId id="2147483892" r:id="rId18"/>
    <p:sldLayoutId id="2147483893" r:id="rId19"/>
    <p:sldLayoutId id="2147483894" r:id="rId20"/>
    <p:sldLayoutId id="2147483895" r:id="rId21"/>
    <p:sldLayoutId id="2147483896" r:id="rId22"/>
    <p:sldLayoutId id="2147483897" r:id="rId23"/>
    <p:sldLayoutId id="2147483898" r:id="rId24"/>
    <p:sldLayoutId id="2147483899" r:id="rId25"/>
    <p:sldLayoutId id="2147483900" r:id="rId26"/>
    <p:sldLayoutId id="2147483901" r:id="rId27"/>
    <p:sldLayoutId id="2147483902" r:id="rId28"/>
    <p:sldLayoutId id="2147483903" r:id="rId29"/>
    <p:sldLayoutId id="2147483904" r:id="rId30"/>
    <p:sldLayoutId id="2147483936" r:id="rId31"/>
  </p:sldLayoutIdLst>
  <p:hf hdr="0" ftr="0"/>
  <p:txStyles>
    <p:titleStyle>
      <a:lvl1pPr algn="l" defTabSz="685800" rtl="0" eaLnBrk="1" fontAlgn="base" hangingPunct="1">
        <a:spcBef>
          <a:spcPts val="750"/>
        </a:spcBef>
        <a:spcAft>
          <a:spcPct val="0"/>
        </a:spcAft>
        <a:defRPr sz="3600" b="0" kern="1200">
          <a:solidFill>
            <a:schemeClr val="tx2"/>
          </a:solidFill>
          <a:latin typeface="YaleNew" panose="02000602050000020003" pitchFamily="2" charset="77"/>
          <a:ea typeface="+mj-ea"/>
          <a:cs typeface="Microsoft Sans Serif" panose="020B0604020202020204" pitchFamily="34" charset="0"/>
        </a:defRPr>
      </a:lvl1pPr>
      <a:lvl2pPr algn="l" defTabSz="685800" rtl="0" eaLnBrk="1" fontAlgn="base" hangingPunct="1">
        <a:spcBef>
          <a:spcPts val="75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defTabSz="685800" rtl="0" eaLnBrk="1" fontAlgn="base" hangingPunct="1">
        <a:spcBef>
          <a:spcPts val="75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defTabSz="685800" rtl="0" eaLnBrk="1" fontAlgn="base" hangingPunct="1">
        <a:spcBef>
          <a:spcPts val="75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defTabSz="685800" rtl="0" eaLnBrk="1" fontAlgn="base" hangingPunct="1">
        <a:spcBef>
          <a:spcPts val="75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defTabSz="685800" rtl="0" eaLnBrk="1" fontAlgn="base" hangingPunct="1">
        <a:spcBef>
          <a:spcPts val="75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defTabSz="685800" rtl="0" eaLnBrk="1" fontAlgn="base" hangingPunct="1">
        <a:spcBef>
          <a:spcPts val="75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defTabSz="685800" rtl="0" eaLnBrk="1" fontAlgn="base" hangingPunct="1">
        <a:spcBef>
          <a:spcPts val="75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defTabSz="685800" rtl="0" eaLnBrk="1" fontAlgn="base" hangingPunct="1">
        <a:spcBef>
          <a:spcPts val="75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algn="l" defTabSz="685800" rtl="0" eaLnBrk="1" fontAlgn="base" hangingPunct="1">
        <a:lnSpc>
          <a:spcPct val="120000"/>
        </a:lnSpc>
        <a:spcBef>
          <a:spcPts val="750"/>
        </a:spcBef>
        <a:spcAft>
          <a:spcPct val="0"/>
        </a:spcAft>
        <a:buFont typeface="Arial" panose="020B0604020202020204" pitchFamily="34" charset="0"/>
        <a:defRPr sz="2000" i="0" kern="1200">
          <a:solidFill>
            <a:schemeClr val="tx2"/>
          </a:solidFill>
          <a:latin typeface="Microsoft Sans Serif" panose="020B0604020202020204" pitchFamily="34" charset="0"/>
          <a:ea typeface="+mn-ea"/>
          <a:cs typeface="Microsoft Sans Serif" panose="020B0604020202020204" pitchFamily="34" charset="0"/>
        </a:defRPr>
      </a:lvl1pPr>
      <a:lvl2pPr marL="557213" indent="-214313" algn="l" defTabSz="685800" rtl="0" eaLnBrk="1" fontAlgn="base" hangingPunct="1">
        <a:lnSpc>
          <a:spcPct val="120000"/>
        </a:lnSpc>
        <a:spcBef>
          <a:spcPts val="375"/>
        </a:spcBef>
        <a:spcAft>
          <a:spcPct val="0"/>
        </a:spcAft>
        <a:buSzPct val="100000"/>
        <a:buFont typeface="Arial" panose="020B0604020202020204" pitchFamily="34" charset="0"/>
        <a:buChar char="•"/>
        <a:defRPr sz="1800" i="0" kern="1200">
          <a:solidFill>
            <a:schemeClr val="tx2"/>
          </a:solidFill>
          <a:latin typeface="Microsoft Sans Serif" panose="020B0604020202020204" pitchFamily="34" charset="0"/>
          <a:ea typeface="+mn-ea"/>
          <a:cs typeface="Microsoft Sans Serif" panose="020B0604020202020204" pitchFamily="34" charset="0"/>
        </a:defRPr>
      </a:lvl2pPr>
      <a:lvl3pPr marL="900113" indent="-214313" algn="l" defTabSz="685800" rtl="0" eaLnBrk="1" fontAlgn="base" hangingPunct="1">
        <a:lnSpc>
          <a:spcPct val="120000"/>
        </a:lnSpc>
        <a:spcBef>
          <a:spcPts val="375"/>
        </a:spcBef>
        <a:spcAft>
          <a:spcPct val="0"/>
        </a:spcAft>
        <a:buSzPct val="100000"/>
        <a:buFont typeface="Arial" panose="020B0604020202020204" pitchFamily="34" charset="0"/>
        <a:buChar char="•"/>
        <a:defRPr sz="1600" i="0" kern="1200">
          <a:solidFill>
            <a:schemeClr val="tx2"/>
          </a:solidFill>
          <a:latin typeface="Microsoft Sans Serif" panose="020B0604020202020204" pitchFamily="34" charset="0"/>
          <a:ea typeface="+mn-ea"/>
          <a:cs typeface="Microsoft Sans Serif" panose="020B0604020202020204" pitchFamily="34" charset="0"/>
        </a:defRPr>
      </a:lvl3pPr>
      <a:lvl4pPr marL="1243013" indent="-214313" algn="l" defTabSz="685800" rtl="0" eaLnBrk="1" fontAlgn="base" hangingPunct="1">
        <a:lnSpc>
          <a:spcPct val="120000"/>
        </a:lnSpc>
        <a:spcBef>
          <a:spcPts val="375"/>
        </a:spcBef>
        <a:spcAft>
          <a:spcPct val="0"/>
        </a:spcAft>
        <a:buSzPct val="100000"/>
        <a:buFont typeface="Arial" panose="020B0604020202020204" pitchFamily="34" charset="0"/>
        <a:buChar char="•"/>
        <a:defRPr sz="1400" i="0" kern="1200">
          <a:solidFill>
            <a:schemeClr val="tx2"/>
          </a:solidFill>
          <a:latin typeface="Microsoft Sans Serif" panose="020B0604020202020204" pitchFamily="34" charset="0"/>
          <a:ea typeface="+mn-ea"/>
          <a:cs typeface="Microsoft Sans Serif" panose="020B0604020202020204" pitchFamily="34" charset="0"/>
        </a:defRPr>
      </a:lvl4pPr>
      <a:lvl5pPr marL="1585913" indent="-214313" algn="l" defTabSz="685800" rtl="0" eaLnBrk="1" fontAlgn="base" hangingPunct="1">
        <a:lnSpc>
          <a:spcPct val="120000"/>
        </a:lnSpc>
        <a:spcBef>
          <a:spcPts val="375"/>
        </a:spcBef>
        <a:spcAft>
          <a:spcPct val="0"/>
        </a:spcAft>
        <a:buSzPct val="100000"/>
        <a:buFont typeface="Arial" panose="020B0604020202020204" pitchFamily="34" charset="0"/>
        <a:buChar char="•"/>
        <a:defRPr sz="1200" i="0" kern="1200">
          <a:solidFill>
            <a:schemeClr val="tx2"/>
          </a:solidFill>
          <a:latin typeface="Microsoft Sans Serif" panose="020B0604020202020204" pitchFamily="34" charset="0"/>
          <a:ea typeface="+mn-ea"/>
          <a:cs typeface="Microsoft Sans Serif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960438"/>
            <a:ext cx="12192000" cy="2286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800"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0" y="-7938"/>
            <a:ext cx="12192000" cy="1163638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Arial" charset="0"/>
              <a:ea typeface="MS PGothic" pitchFamily="34" charset="-128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17551" y="152400"/>
            <a:ext cx="10847916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Slide title goes here even if it goes longer than a line</a:t>
            </a:r>
            <a:endParaRPr lang="ko-KR" altLang="en-US" dirty="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7551" y="1447800"/>
            <a:ext cx="10830983" cy="466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0272184" y="6584951"/>
            <a:ext cx="1727200" cy="214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sz="800" b="0" i="0" dirty="0">
                <a:solidFill>
                  <a:schemeClr val="tx2"/>
                </a:solidFill>
                <a:latin typeface="Helvetica Regular" charset="0"/>
                <a:ea typeface="Gulim" pitchFamily="34" charset="-127"/>
              </a:rPr>
              <a:t>S L I D E  </a:t>
            </a:r>
            <a:fld id="{B6E65EB1-8770-4D6F-9BAC-B5A9D136F4D3}" type="slidenum">
              <a:rPr lang="en-US" altLang="ko-KR" sz="800" b="0" i="0">
                <a:solidFill>
                  <a:schemeClr val="tx2"/>
                </a:solidFill>
                <a:latin typeface="Helvetica Regular" charset="0"/>
                <a:ea typeface="Gulim" pitchFamily="34" charset="-127"/>
              </a:rPr>
              <a:pPr algn="r">
                <a:spcBef>
                  <a:spcPct val="50000"/>
                </a:spcBef>
              </a:pPr>
              <a:t>‹#›</a:t>
            </a:fld>
            <a:endParaRPr lang="en-US" altLang="ko-KR" sz="800" b="0" i="0" dirty="0">
              <a:solidFill>
                <a:schemeClr val="tx2"/>
              </a:solidFill>
              <a:latin typeface="Helvetica Regular" charset="0"/>
              <a:ea typeface="Gulim" pitchFamily="34" charset="-127"/>
            </a:endParaRP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6451600"/>
            <a:ext cx="12192000" cy="5873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Arial" charset="0"/>
              <a:ea typeface="MS PGothic" pitchFamily="34" charset="-128"/>
            </a:endParaRPr>
          </a:p>
        </p:txBody>
      </p:sp>
      <p:pic>
        <p:nvPicPr>
          <p:cNvPr id="1032" name="Picture 9" descr="YSM_Black_80%.eps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7551" y="6591300"/>
            <a:ext cx="2872316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2375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8" r:id="rId3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0" i="0">
          <a:solidFill>
            <a:schemeClr val="bg1"/>
          </a:solidFill>
          <a:latin typeface="Helvetica Regular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har char="•"/>
        <a:defRPr sz="2000" b="0" i="0">
          <a:solidFill>
            <a:schemeClr val="tx2"/>
          </a:solidFill>
          <a:latin typeface="Helvetica Regular" charset="0"/>
          <a:ea typeface="ＭＳ Ｐゴシック" charset="-128"/>
          <a:cs typeface="ＭＳ Ｐゴシック"/>
        </a:defRPr>
      </a:lvl1pPr>
      <a:lvl2pPr marL="742950" indent="-28575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har char="–"/>
        <a:defRPr b="0" i="0">
          <a:solidFill>
            <a:schemeClr val="tx2"/>
          </a:solidFill>
          <a:latin typeface="Helvetica Regular" charset="0"/>
          <a:ea typeface="ＭＳ Ｐゴシック" charset="-128"/>
          <a:cs typeface="ＭＳ Ｐゴシック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 b="0" i="0">
          <a:solidFill>
            <a:schemeClr val="tx2"/>
          </a:solidFill>
          <a:latin typeface="Helvetica Regular" charset="0"/>
          <a:ea typeface="ＭＳ Ｐゴシック" charset="-128"/>
          <a:cs typeface="ＭＳ Ｐゴシック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–"/>
        <a:defRPr sz="1600" b="0" i="0">
          <a:solidFill>
            <a:schemeClr val="tx2"/>
          </a:solidFill>
          <a:latin typeface="Helvetica Regular" charset="0"/>
          <a:ea typeface="ＭＳ Ｐゴシック" charset="-128"/>
          <a:cs typeface="ＭＳ Ｐゴシック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 b="0" i="0">
          <a:solidFill>
            <a:schemeClr val="tx2"/>
          </a:solidFill>
          <a:latin typeface="Helvetica Regular" charset="0"/>
          <a:ea typeface="ＭＳ Ｐゴシック" charset="-128"/>
          <a:cs typeface="ＭＳ Ｐゴシック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960438"/>
            <a:ext cx="12192000" cy="2286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800"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0" y="-7938"/>
            <a:ext cx="12192000" cy="1163638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Arial" charset="0"/>
              <a:ea typeface="MS PGothic" pitchFamily="34" charset="-128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17551" y="152400"/>
            <a:ext cx="10847916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Slide title goes here even if it goes longer than a line</a:t>
            </a:r>
            <a:endParaRPr lang="ko-KR" altLang="en-US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7551" y="1447800"/>
            <a:ext cx="10830983" cy="466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altLang="ko-KR" dirty="0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0272184" y="6584951"/>
            <a:ext cx="1727200" cy="214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sz="800" b="1" dirty="0">
                <a:solidFill>
                  <a:schemeClr val="tx2"/>
                </a:solidFill>
                <a:latin typeface="Georgia" pitchFamily="18" charset="0"/>
                <a:ea typeface="Gulim" pitchFamily="34" charset="-127"/>
              </a:rPr>
              <a:t>S L I D E  </a:t>
            </a:r>
            <a:fld id="{B6E65EB1-8770-4D6F-9BAC-B5A9D136F4D3}" type="slidenum">
              <a:rPr lang="en-US" altLang="ko-KR" sz="800" b="1">
                <a:solidFill>
                  <a:schemeClr val="tx2"/>
                </a:solidFill>
                <a:latin typeface="Georgia" pitchFamily="18" charset="0"/>
                <a:ea typeface="Gulim" pitchFamily="34" charset="-127"/>
              </a:rPr>
              <a:pPr algn="r">
                <a:spcBef>
                  <a:spcPct val="50000"/>
                </a:spcBef>
              </a:pPr>
              <a:t>‹#›</a:t>
            </a:fld>
            <a:endParaRPr lang="en-US" altLang="ko-KR" sz="800" b="1" dirty="0">
              <a:solidFill>
                <a:schemeClr val="tx2"/>
              </a:solidFill>
              <a:latin typeface="Georgia" pitchFamily="18" charset="0"/>
              <a:ea typeface="Gulim" pitchFamily="34" charset="-127"/>
            </a:endParaRP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6451600"/>
            <a:ext cx="12192000" cy="5873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Arial" charset="0"/>
              <a:ea typeface="MS PGothic" pitchFamily="34" charset="-128"/>
            </a:endParaRPr>
          </a:p>
        </p:txBody>
      </p:sp>
      <p:pic>
        <p:nvPicPr>
          <p:cNvPr id="1032" name="Picture 9" descr="YSM_Black_80%.eps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7551" y="6591300"/>
            <a:ext cx="2872316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1489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1pPr>
      <a:lvl2pPr marL="742950" indent="-28575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–"/>
        <a:defRPr sz="16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960438"/>
            <a:ext cx="12192000" cy="2286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800"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0" y="-7938"/>
            <a:ext cx="12192000" cy="1163638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Arial" charset="0"/>
              <a:ea typeface="MS PGothic" pitchFamily="34" charset="-128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17551" y="152400"/>
            <a:ext cx="10847916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Slide title goes here even if it goes longer than a line</a:t>
            </a:r>
            <a:endParaRPr lang="ko-KR" altLang="en-US" dirty="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7551" y="1447800"/>
            <a:ext cx="10830983" cy="466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0272184" y="6584951"/>
            <a:ext cx="1727200" cy="214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sz="800" b="0" i="0" dirty="0">
                <a:solidFill>
                  <a:schemeClr val="tx2"/>
                </a:solidFill>
                <a:latin typeface="Helvetica Regular" charset="0"/>
                <a:ea typeface="Gulim" pitchFamily="34" charset="-127"/>
              </a:rPr>
              <a:t>S L I D E  </a:t>
            </a:r>
            <a:fld id="{B6E65EB1-8770-4D6F-9BAC-B5A9D136F4D3}" type="slidenum">
              <a:rPr lang="en-US" altLang="ko-KR" sz="800" b="0" i="0">
                <a:solidFill>
                  <a:schemeClr val="tx2"/>
                </a:solidFill>
                <a:latin typeface="Helvetica Regular" charset="0"/>
                <a:ea typeface="Gulim" pitchFamily="34" charset="-127"/>
              </a:rPr>
              <a:pPr algn="r">
                <a:spcBef>
                  <a:spcPct val="50000"/>
                </a:spcBef>
              </a:pPr>
              <a:t>‹#›</a:t>
            </a:fld>
            <a:endParaRPr lang="en-US" altLang="ko-KR" sz="800" b="0" i="0" dirty="0">
              <a:solidFill>
                <a:schemeClr val="tx2"/>
              </a:solidFill>
              <a:latin typeface="Helvetica Regular" charset="0"/>
              <a:ea typeface="Gulim" pitchFamily="34" charset="-127"/>
            </a:endParaRP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6451600"/>
            <a:ext cx="12192000" cy="5873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Arial" charset="0"/>
              <a:ea typeface="MS PGothic" pitchFamily="34" charset="-128"/>
            </a:endParaRPr>
          </a:p>
        </p:txBody>
      </p:sp>
      <p:pic>
        <p:nvPicPr>
          <p:cNvPr id="1032" name="Picture 9" descr="YSM_Black_80%.eps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7551" y="6591300"/>
            <a:ext cx="2872316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7197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0" i="0">
          <a:solidFill>
            <a:schemeClr val="bg1"/>
          </a:solidFill>
          <a:latin typeface="Helvetica Regular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har char="•"/>
        <a:defRPr sz="2000" b="0" i="0">
          <a:solidFill>
            <a:schemeClr val="tx2"/>
          </a:solidFill>
          <a:latin typeface="Helvetica Regular" charset="0"/>
          <a:ea typeface="ＭＳ Ｐゴシック" charset="-128"/>
          <a:cs typeface="ＭＳ Ｐゴシック"/>
        </a:defRPr>
      </a:lvl1pPr>
      <a:lvl2pPr marL="742950" indent="-28575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har char="–"/>
        <a:defRPr b="0" i="0">
          <a:solidFill>
            <a:schemeClr val="tx2"/>
          </a:solidFill>
          <a:latin typeface="Helvetica Regular" charset="0"/>
          <a:ea typeface="ＭＳ Ｐゴシック" charset="-128"/>
          <a:cs typeface="ＭＳ Ｐゴシック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 b="0" i="0">
          <a:solidFill>
            <a:schemeClr val="tx2"/>
          </a:solidFill>
          <a:latin typeface="Helvetica Regular" charset="0"/>
          <a:ea typeface="ＭＳ Ｐゴシック" charset="-128"/>
          <a:cs typeface="ＭＳ Ｐゴシック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–"/>
        <a:defRPr sz="1600" b="0" i="0">
          <a:solidFill>
            <a:schemeClr val="tx2"/>
          </a:solidFill>
          <a:latin typeface="Helvetica Regular" charset="0"/>
          <a:ea typeface="ＭＳ Ｐゴシック" charset="-128"/>
          <a:cs typeface="ＭＳ Ｐゴシック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 b="0" i="0">
          <a:solidFill>
            <a:schemeClr val="tx2"/>
          </a:solidFill>
          <a:latin typeface="Helvetica Regular" charset="0"/>
          <a:ea typeface="ＭＳ Ｐゴシック" charset="-128"/>
          <a:cs typeface="ＭＳ Ｐゴシック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F6B88B-3737-4E98-B9A0-F9DA12A0020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761" y="5159829"/>
            <a:ext cx="1337239" cy="156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1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7FB8B-41BE-4FD0-9A2B-A922356976A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F6B88B-3737-4E98-B9A0-F9DA12A0020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761" y="5159829"/>
            <a:ext cx="1337239" cy="156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23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ASPIRE@yale.ed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1.xml"/><Relationship Id="rId6" Type="http://schemas.microsoft.com/office/2007/relationships/diagramDrawing" Target="../diagrams/drawing1.xml"/><Relationship Id="rId11" Type="http://schemas.openxmlformats.org/officeDocument/2006/relationships/image" Target="../media/image16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15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SPIRE@yale.edu" TargetMode="External"/><Relationship Id="rId1" Type="http://schemas.openxmlformats.org/officeDocument/2006/relationships/slideLayout" Target="../slideLayouts/slideLayout4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77024299-B532-3BC9-CBC5-F07A3870EA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33" y="489843"/>
            <a:ext cx="2146053" cy="2503728"/>
          </a:xfrm>
          <a:prstGeom prst="rect">
            <a:avLst/>
          </a:prstGeom>
          <a:ln>
            <a:noFill/>
          </a:ln>
          <a:effectLst/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3B14ABF-BF81-BD81-B89E-BC06F9F0C1EC}"/>
              </a:ext>
            </a:extLst>
          </p:cNvPr>
          <p:cNvSpPr/>
          <p:nvPr/>
        </p:nvSpPr>
        <p:spPr>
          <a:xfrm>
            <a:off x="6820136" y="487931"/>
            <a:ext cx="4474393" cy="647140"/>
          </a:xfrm>
          <a:prstGeom prst="rect">
            <a:avLst/>
          </a:prstGeom>
        </p:spPr>
        <p:txBody>
          <a:bodyPr wrap="square" anchor="t">
            <a:normAutofit fontScale="92500" lnSpcReduction="20000"/>
          </a:bodyPr>
          <a:lstStyle/>
          <a:p>
            <a:pPr marL="0" marR="0" lvl="0" indent="0" defTabSz="4572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Calibri Light" panose="020F0302020204030204" pitchFamily="34" charset="0"/>
                <a:cs typeface="Biome Light" panose="020B0303030204020804" pitchFamily="34" charset="0"/>
              </a:rPr>
              <a:t>January 22, 2025</a:t>
            </a:r>
            <a:endParaRPr lang="en-US" sz="4000" b="1" spc="-55" dirty="0">
              <a:solidFill>
                <a:prstClr val="black"/>
              </a:solidFill>
              <a:latin typeface="+mj-lt"/>
              <a:ea typeface="Calibri Light" panose="020F0302020204030204" pitchFamily="34" charset="0"/>
              <a:cs typeface="Biome Light" panose="020B0303030204020804" pitchFamily="34" charset="0"/>
            </a:endParaRPr>
          </a:p>
          <a:p>
            <a:pPr marL="0" marR="0" lvl="0" indent="0" defTabSz="4572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CEF42E8-FFA6-6146-9850-93BEF5E15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776" y="2996610"/>
            <a:ext cx="5368224" cy="2416629"/>
          </a:xfr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kern="1200" dirty="0"/>
              <a:t>Anticoagulation in Intracerebral Hemorrhage </a:t>
            </a:r>
            <a:br>
              <a:rPr lang="en-US" sz="3600" b="1" kern="1200" dirty="0"/>
            </a:br>
            <a:r>
              <a:rPr lang="en-US" sz="3600" b="1" kern="1200" dirty="0"/>
              <a:t>Survivors for Stroke PreventIon and REcovery</a:t>
            </a:r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BB18E128-B77C-2382-E146-BFBD0E9D095F}"/>
              </a:ext>
            </a:extLst>
          </p:cNvPr>
          <p:cNvSpPr txBox="1">
            <a:spLocks/>
          </p:cNvSpPr>
          <p:nvPr/>
        </p:nvSpPr>
        <p:spPr>
          <a:xfrm>
            <a:off x="6820137" y="1814013"/>
            <a:ext cx="5108152" cy="45423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Enrollment Update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AspireNet v4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Enrolling for ASPIRE-Refresher</a:t>
            </a:r>
          </a:p>
          <a:p>
            <a:pPr marL="457200" indent="-457200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2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ASPIRE Biobank-Refresher</a:t>
            </a:r>
            <a:endParaRPr lang="en-US" sz="2400" dirty="0">
              <a:solidFill>
                <a:schemeClr val="tx2"/>
              </a:solidFill>
            </a:endParaRPr>
          </a:p>
          <a:p>
            <a:pPr lvl="1">
              <a:lnSpc>
                <a:spcPts val="1200"/>
              </a:lnSpc>
              <a:spcBef>
                <a:spcPts val="0"/>
              </a:spcBef>
            </a:pPr>
            <a:endParaRPr lang="en-US" sz="2400" dirty="0">
              <a:solidFill>
                <a:schemeClr val="tx2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2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2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2"/>
              </a:solidFill>
            </a:endParaRP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–"/>
            </a:pPr>
            <a:endParaRPr lang="en-US" sz="1600" dirty="0">
              <a:solidFill>
                <a:schemeClr val="tx2"/>
              </a:solidFill>
            </a:endParaRPr>
          </a:p>
          <a:p>
            <a:pPr lvl="1" indent="-109538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en-US" dirty="0">
              <a:solidFill>
                <a:schemeClr val="tx2"/>
              </a:solidFill>
            </a:endParaRPr>
          </a:p>
          <a:p>
            <a:pPr lvl="1" indent="-109538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E1B9EF-7E2B-C433-76D3-E32ADC1F3709}"/>
              </a:ext>
            </a:extLst>
          </p:cNvPr>
          <p:cNvSpPr/>
          <p:nvPr/>
        </p:nvSpPr>
        <p:spPr>
          <a:xfrm flipV="1">
            <a:off x="6820136" y="1127431"/>
            <a:ext cx="4355854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90FDCF8-8417-736A-FAFB-D26E82497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9E6373-6427-7033-4817-ACB453105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509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EA582-2873-B978-599E-3CCFC0031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36" y="136525"/>
            <a:ext cx="10515600" cy="914400"/>
          </a:xfrm>
        </p:spPr>
        <p:txBody>
          <a:bodyPr/>
          <a:lstStyle/>
          <a:p>
            <a:r>
              <a:rPr lang="en-US" b="1" dirty="0"/>
              <a:t>Review Admissions Daily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4C2BA-6148-91EA-AD85-77FE01B9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D7FB8B-41BE-4FD0-9A2B-A922356976A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4A24C66-1923-E329-901A-8EBE13B69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22-Jan-2025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960F761-754E-9E65-1A36-603BBBBAA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30908"/>
            <a:ext cx="11127059" cy="550800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kumimoji="0" lang="en-US" sz="2200" b="1" i="0" u="none" strike="noStrike" kern="1200" cap="all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ELIGIBLE events </a:t>
            </a: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þ"/>
              <a:defRPr/>
            </a:pP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Intracerebral hemorrhage</a:t>
            </a: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þ"/>
              <a:defRPr/>
            </a:pP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Intraventricular hemorrhage</a:t>
            </a: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þ"/>
              <a:defRPr/>
            </a:pP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Cortical SAH</a:t>
            </a:r>
          </a:p>
          <a:p>
            <a:pPr marL="457200" lvl="1" indent="0">
              <a:lnSpc>
                <a:spcPts val="1200"/>
              </a:lnSpc>
              <a:spcBef>
                <a:spcPts val="0"/>
              </a:spcBef>
              <a:buNone/>
              <a:defRPr/>
            </a:pPr>
            <a:endParaRPr lang="en-US" sz="2200" dirty="0">
              <a:solidFill>
                <a:prstClr val="black"/>
              </a:solidFill>
              <a:latin typeface="Calibri" panose="020F0502020204030204"/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2200" b="1" cap="all" dirty="0">
                <a:solidFill>
                  <a:prstClr val="black"/>
                </a:solidFill>
                <a:latin typeface="Calibri" panose="020F0502020204030204"/>
              </a:rPr>
              <a:t>INELIGIBLE events </a:t>
            </a: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buFont typeface="Symbol MT" panose="05050102010706020507" pitchFamily="18" charset="2"/>
              <a:buChar char=""/>
              <a:defRPr/>
            </a:pP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Hemorrhagic transformation of brain infarction or bleed caused by tumor</a:t>
            </a: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buFont typeface="Symbol MT" panose="05050102010706020507" pitchFamily="18" charset="2"/>
              <a:buChar char=""/>
              <a:defRPr/>
            </a:pP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Predominant or isolated SDH</a:t>
            </a: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buFont typeface="Symbol MT" panose="05050102010706020507" pitchFamily="18" charset="2"/>
              <a:buChar char=""/>
              <a:defRPr/>
            </a:pP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Non-cortical SAH</a:t>
            </a:r>
          </a:p>
          <a:p>
            <a:pPr marL="914400" lvl="1" indent="-457200">
              <a:lnSpc>
                <a:spcPts val="1200"/>
              </a:lnSpc>
              <a:spcBef>
                <a:spcPts val="0"/>
              </a:spcBef>
              <a:buFont typeface="Symbol MT" panose="05050102010706020507" pitchFamily="18" charset="2"/>
              <a:buChar char=""/>
              <a:defRPr/>
            </a:pPr>
            <a:endParaRPr lang="en-US" sz="2200" dirty="0">
              <a:solidFill>
                <a:prstClr val="black"/>
              </a:solidFill>
              <a:latin typeface="Calibri" panose="020F0502020204030204"/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2200" b="1" cap="all" dirty="0">
                <a:solidFill>
                  <a:prstClr val="black"/>
                </a:solidFill>
                <a:latin typeface="Calibri" panose="020F0502020204030204"/>
              </a:rPr>
              <a:t>Can consider </a:t>
            </a:r>
            <a:r>
              <a:rPr lang="en-US" sz="2200" b="1" cap="all" dirty="0" err="1">
                <a:solidFill>
                  <a:prstClr val="black"/>
                </a:solidFill>
                <a:latin typeface="Calibri" panose="020F0502020204030204"/>
              </a:rPr>
              <a:t>BlEEDS</a:t>
            </a:r>
            <a:r>
              <a:rPr lang="en-US" sz="2200" b="1" cap="all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ð"/>
              <a:defRPr/>
            </a:pP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Caused by AVM </a:t>
            </a:r>
            <a:r>
              <a:rPr lang="en-US" sz="2200" i="1" dirty="0">
                <a:solidFill>
                  <a:prstClr val="black"/>
                </a:solidFill>
                <a:latin typeface="Calibri" panose="020F0502020204030204"/>
              </a:rPr>
              <a:t>if AVM secured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ð"/>
              <a:defRPr/>
            </a:pP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Caused by trauma </a:t>
            </a:r>
            <a:r>
              <a:rPr lang="en-US" sz="2200" i="1" dirty="0">
                <a:solidFill>
                  <a:prstClr val="black"/>
                </a:solidFill>
                <a:latin typeface="Calibri" panose="020F0502020204030204"/>
              </a:rPr>
              <a:t>if predominant component parenchymal</a:t>
            </a:r>
          </a:p>
          <a:p>
            <a:pPr marL="800100" lvl="1" indent="-342900">
              <a:lnSpc>
                <a:spcPts val="1200"/>
              </a:lnSpc>
              <a:spcBef>
                <a:spcPts val="0"/>
              </a:spcBef>
              <a:buFont typeface="Symbol MT" panose="05050102010706020507" pitchFamily="18" charset="2"/>
              <a:buChar char=""/>
              <a:defRPr/>
            </a:pPr>
            <a:endParaRPr lang="en-US" sz="2200" dirty="0">
              <a:solidFill>
                <a:prstClr val="black"/>
              </a:solidFill>
              <a:latin typeface="Calibri" panose="020F0502020204030204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kumimoji="0" lang="en-US" sz="2200" b="1" i="0" u="none" strike="noStrike" kern="1200" cap="all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ELIGIBLE ATRIAL FIBRILLATION</a:t>
            </a: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þ"/>
              <a:defRPr/>
            </a:pP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Intermittent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or chronic, regardless of ablation or time since last episode</a:t>
            </a:r>
            <a:endParaRPr kumimoji="0" lang="en-US" sz="22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914400" lvl="1" indent="-457200" defTabSz="914400">
              <a:lnSpc>
                <a:spcPct val="100000"/>
              </a:lnSpc>
              <a:spcBef>
                <a:spcPts val="0"/>
              </a:spcBef>
              <a:buFont typeface="Symbol MT" panose="05050102010706020507" pitchFamily="18" charset="2"/>
              <a:buChar char="Ä"/>
              <a:defRPr/>
            </a:pP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Excluding patients with mechanical heart valve or mod-severe mitral stenosis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8632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3419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 b="1" dirty="0"/>
              <a:t>ICH + AF = Eligible for ASPIRE until Ruled-out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22-Jan-2025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D7FB8B-41BE-4FD0-9A2B-A922356976A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FDA0C4-D307-4A7B-FBAC-311E1B83095F}"/>
              </a:ext>
            </a:extLst>
          </p:cNvPr>
          <p:cNvSpPr txBox="1"/>
          <p:nvPr/>
        </p:nvSpPr>
        <p:spPr>
          <a:xfrm>
            <a:off x="949713" y="1970662"/>
            <a:ext cx="9783958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Target population largely elderly, disabled patients often neglected in trials who can fall through cracks for f/u care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Do not give up on severely impaired patients!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Please submit screen failure form for any patient with ICH and AF who is not consented (refusals/ineligible)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72515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185622E-EF36-430A-9E64-D3262D05FAF8}"/>
              </a:ext>
            </a:extLst>
          </p:cNvPr>
          <p:cNvSpPr/>
          <p:nvPr/>
        </p:nvSpPr>
        <p:spPr>
          <a:xfrm>
            <a:off x="838200" y="228212"/>
            <a:ext cx="8414658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During ICH Hospitalization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28A8B8-60DC-480B-A89C-06290E7C68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22-Jan-2025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8CF97B-328F-49C2-AC4B-AE40EB14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D7FB8B-41BE-4FD0-9A2B-A922356976A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728C7A-2B3C-49F9-8BC4-F284EED2E812}"/>
              </a:ext>
            </a:extLst>
          </p:cNvPr>
          <p:cNvSpPr txBox="1"/>
          <p:nvPr/>
        </p:nvSpPr>
        <p:spPr>
          <a:xfrm>
            <a:off x="838200" y="1443695"/>
            <a:ext cx="9387468" cy="56046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2286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Track patient’s condition to determine prognosis / discharge plans</a:t>
            </a:r>
          </a:p>
          <a:p>
            <a:pPr marL="342900" marR="0" lvl="0" indent="-2286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 treating team providing introduction helpful</a:t>
            </a:r>
          </a:p>
          <a:p>
            <a:pPr marL="342900" marR="0" lvl="0" indent="-2286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Consent can be obtained day 1 after ICH</a:t>
            </a:r>
          </a:p>
          <a:p>
            <a:pPr marL="342900" marR="0" lvl="0" indent="-2286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Team approach often best – PI/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&amp; Coordinator</a:t>
            </a:r>
          </a:p>
          <a:p>
            <a:pPr marL="342900" marR="0" lvl="0" indent="-2286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Best time to engage interest –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before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treatment plan determined</a:t>
            </a:r>
          </a:p>
          <a:p>
            <a:pPr marL="342900" marR="0" lvl="0" indent="-2286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team approach (PI + Coor) to obtain consent</a:t>
            </a:r>
          </a:p>
          <a:p>
            <a:pPr marL="342900" marR="0" lvl="0" indent="-2286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22860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22860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22860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54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185622E-EF36-430A-9E64-D3262D05FAF8}"/>
              </a:ext>
            </a:extLst>
          </p:cNvPr>
          <p:cNvSpPr/>
          <p:nvPr/>
        </p:nvSpPr>
        <p:spPr>
          <a:xfrm>
            <a:off x="923948" y="172740"/>
            <a:ext cx="10672795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Death Knell Phrases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28A8B8-60DC-480B-A89C-06290E7C68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22-Jan-2025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728C7A-2B3C-49F9-8BC4-F284EED2E812}"/>
              </a:ext>
            </a:extLst>
          </p:cNvPr>
          <p:cNvSpPr txBox="1"/>
          <p:nvPr/>
        </p:nvSpPr>
        <p:spPr>
          <a:xfrm>
            <a:off x="923948" y="1557109"/>
            <a:ext cx="9175690" cy="37437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 Research Team:</a:t>
            </a:r>
          </a:p>
          <a:p>
            <a:pPr marL="342900" marR="0" lvl="0" indent="-2286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“We’re tracking the patient”</a:t>
            </a:r>
          </a:p>
          <a:p>
            <a:pPr marL="342900" marR="0" lvl="0" indent="-2286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“We have 180 days in the window”</a:t>
            </a:r>
          </a:p>
          <a:p>
            <a:pPr marL="11430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 patients/families</a:t>
            </a:r>
          </a:p>
          <a:p>
            <a:pPr marL="4572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“We’re thinking”</a:t>
            </a:r>
          </a:p>
          <a:p>
            <a:pPr marL="4572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“There’s a lot going on”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96256C-2288-7205-5B32-986663075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D7FB8B-41BE-4FD0-9A2B-A922356976A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4364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185622E-EF36-430A-9E64-D3262D05FAF8}"/>
              </a:ext>
            </a:extLst>
          </p:cNvPr>
          <p:cNvSpPr/>
          <p:nvPr/>
        </p:nvSpPr>
        <p:spPr>
          <a:xfrm>
            <a:off x="838200" y="136525"/>
            <a:ext cx="10672795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Framing ASPIRE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28A8B8-60DC-480B-A89C-06290E7C68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22-Jan-2025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728C7A-2B3C-49F9-8BC4-F284EED2E812}"/>
              </a:ext>
            </a:extLst>
          </p:cNvPr>
          <p:cNvSpPr txBox="1"/>
          <p:nvPr/>
        </p:nvSpPr>
        <p:spPr>
          <a:xfrm>
            <a:off x="838200" y="1366163"/>
            <a:ext cx="10223810" cy="43858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Acknowledge patient’s situation</a:t>
            </a:r>
          </a:p>
          <a:p>
            <a:pPr marL="10287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lot is going on! </a:t>
            </a:r>
          </a:p>
          <a:p>
            <a:pPr marL="10287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Patients with atrial fibrillation are at high clotting risk</a:t>
            </a:r>
          </a:p>
          <a:p>
            <a:pPr marL="10287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But bleeding in brain has occurred</a:t>
            </a:r>
          </a:p>
          <a:p>
            <a:pPr marL="10287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Goal is to prevent another stroke</a:t>
            </a:r>
          </a:p>
          <a:p>
            <a:pPr marL="10287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Patients with ICH frequently fall through cracks in system</a:t>
            </a:r>
          </a:p>
          <a:p>
            <a:pPr marL="10287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endParaRPr lang="en-US" sz="2400" dirty="0">
              <a:solidFill>
                <a:prstClr val="black"/>
              </a:solidFill>
              <a:latin typeface="Calibri" panose="020F0502020204030204"/>
            </a:endParaRPr>
          </a:p>
          <a:p>
            <a:pPr marL="342900" lvl="0" indent="-2286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i="1" u="sng" dirty="0">
                <a:solidFill>
                  <a:prstClr val="black"/>
                </a:solidFill>
              </a:rPr>
              <a:t>Setting aside ASPIRE</a:t>
            </a:r>
            <a:r>
              <a:rPr lang="en-US" sz="2400" i="1" dirty="0">
                <a:solidFill>
                  <a:prstClr val="black"/>
                </a:solidFill>
              </a:rPr>
              <a:t>, </a:t>
            </a:r>
            <a:r>
              <a:rPr lang="en-US" sz="2400" dirty="0">
                <a:solidFill>
                  <a:prstClr val="black"/>
                </a:solidFill>
              </a:rPr>
              <a:t>patient/family will need to decide how best to go forward to prevent another stroke</a:t>
            </a:r>
          </a:p>
          <a:p>
            <a:pPr marL="342900" lvl="0" indent="-2286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prstClr val="black"/>
              </a:solidFill>
            </a:endParaRPr>
          </a:p>
          <a:p>
            <a:pPr marL="342900" lvl="0" indent="-2286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</a:rPr>
              <a:t>Review </a:t>
            </a:r>
            <a:r>
              <a:rPr lang="en-US" sz="2400" b="1" u="sng" dirty="0">
                <a:solidFill>
                  <a:prstClr val="black"/>
                </a:solidFill>
              </a:rPr>
              <a:t>Consenting Patients for ASPIRE</a:t>
            </a:r>
            <a:r>
              <a:rPr lang="en-US" sz="2400" b="1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document in Toolbox (view video)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757B18-357E-AC29-82A2-AA9C8A600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D7FB8B-41BE-4FD0-9A2B-A922356976A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019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185622E-EF36-430A-9E64-D3262D05FAF8}"/>
              </a:ext>
            </a:extLst>
          </p:cNvPr>
          <p:cNvSpPr/>
          <p:nvPr/>
        </p:nvSpPr>
        <p:spPr>
          <a:xfrm>
            <a:off x="681005" y="244464"/>
            <a:ext cx="10672795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What Does ASPIRE Guarantee?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28A8B8-60DC-480B-A89C-06290E7C68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22-Jan-2025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728C7A-2B3C-49F9-8BC4-F284EED2E812}"/>
              </a:ext>
            </a:extLst>
          </p:cNvPr>
          <p:cNvSpPr txBox="1"/>
          <p:nvPr/>
        </p:nvSpPr>
        <p:spPr>
          <a:xfrm>
            <a:off x="681005" y="1495449"/>
            <a:ext cx="1058172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Medications are provided without cost</a:t>
            </a:r>
          </a:p>
          <a:p>
            <a:pPr marL="3429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Care will be coordinated with your PCP/cardiologist - doesn’t typically happen</a:t>
            </a:r>
          </a:p>
          <a:p>
            <a:pPr marL="9144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Health and BP will be carefully tracked</a:t>
            </a:r>
          </a:p>
          <a:p>
            <a:pPr marL="3429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will make it easy</a:t>
            </a:r>
          </a:p>
          <a:p>
            <a:pPr marL="9144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Follow-up can be done on phone – or transportation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costs covered</a:t>
            </a:r>
          </a:p>
          <a:p>
            <a:pPr marL="9144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endParaRPr kumimoji="0" lang="en-US" sz="2400" b="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</a:rPr>
              <a:t>Time for completing follow-up contacts will be reimbursed</a:t>
            </a:r>
          </a:p>
          <a:p>
            <a:pPr marL="457200" indent="-342900"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prstClr val="black"/>
              </a:solidFill>
            </a:endParaRPr>
          </a:p>
          <a:p>
            <a:pPr marL="3429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C1318D-2E04-0A64-7242-8F1770A57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D7FB8B-41BE-4FD0-9A2B-A922356976A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442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185622E-EF36-430A-9E64-D3262D05FAF8}"/>
              </a:ext>
            </a:extLst>
          </p:cNvPr>
          <p:cNvSpPr/>
          <p:nvPr/>
        </p:nvSpPr>
        <p:spPr>
          <a:xfrm>
            <a:off x="744296" y="209677"/>
            <a:ext cx="8414658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While Patient/Family Is Thinking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28A8B8-60DC-480B-A89C-06290E7C68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22-Jan-2025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728C7A-2B3C-49F9-8BC4-F284EED2E812}"/>
              </a:ext>
            </a:extLst>
          </p:cNvPr>
          <p:cNvSpPr txBox="1"/>
          <p:nvPr/>
        </p:nvSpPr>
        <p:spPr>
          <a:xfrm>
            <a:off x="594360" y="1664208"/>
            <a:ext cx="10692384" cy="28050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Reach out to doctors  / other family members</a:t>
            </a:r>
          </a:p>
          <a:p>
            <a:pPr marL="5715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Encourage full discussion; Offer group discussion with patient / family / PCP / PI</a:t>
            </a:r>
          </a:p>
          <a:p>
            <a:pPr marL="5715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Make sure you have many ways to reach patient/family/other contacts</a:t>
            </a:r>
          </a:p>
          <a:p>
            <a:pPr marL="5715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Arrange a date to reconnect</a:t>
            </a:r>
          </a:p>
          <a:p>
            <a:pPr marL="571500" marR="0" lvl="0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Email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ASPIRE@yale.edu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advice on handling specific patient or MD concerns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3B3EF-0E9D-AFE2-8855-2F3F72F09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D7FB8B-41BE-4FD0-9A2B-A922356976A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526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F06993-A926-4855-95FF-D266D2777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22-Jan-2025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ED6093-BBC1-4958-8BE1-4D3D1D84125A}"/>
              </a:ext>
            </a:extLst>
          </p:cNvPr>
          <p:cNvSpPr txBox="1"/>
          <p:nvPr/>
        </p:nvSpPr>
        <p:spPr>
          <a:xfrm>
            <a:off x="897673" y="1230501"/>
            <a:ext cx="10396653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small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Plan to Enroll Patient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“Before they leave the hospital, we’re planning to enroll them in the ASPIRE trial and thought it was important to reach out to you.”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small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ASPIRE Overview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NIH-funded RCT conducted through StrokeNet at &gt;120 US hospitals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Subjects randomized to aspirin or apixaban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Practice variability exists but often pts with AF not put on anticoagulant post ICH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Risk of ischemic stroke substantially higher than risk of another ICH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ASPIRE testing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whether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 apixaban better than aspirin at reducing overall stroke risk/improving outcomes in these patients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Strict safety monitoring plan and pts followed closely while in study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 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C55A17-B5C6-42C9-B7B9-36106EE22278}"/>
              </a:ext>
            </a:extLst>
          </p:cNvPr>
          <p:cNvSpPr/>
          <p:nvPr/>
        </p:nvSpPr>
        <p:spPr>
          <a:xfrm>
            <a:off x="280637" y="136525"/>
            <a:ext cx="12191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   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Talking Points with HCPs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3BFFD1-4120-2462-0866-6EC604BD4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D7FB8B-41BE-4FD0-9A2B-A922356976A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17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087A0-9DCF-82C6-F4B4-CC2564128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9144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Calibri Light" panose="020F0302020204030204"/>
                <a:ea typeface="+mn-ea"/>
                <a:cs typeface="+mn-cs"/>
              </a:rPr>
              <a:t>Talking Points with HCPs, </a:t>
            </a:r>
            <a:r>
              <a:rPr lang="en-US" b="1" i="1" dirty="0">
                <a:solidFill>
                  <a:prstClr val="black"/>
                </a:solidFill>
                <a:latin typeface="Calibri Light" panose="020F0302020204030204"/>
                <a:ea typeface="+mn-ea"/>
                <a:cs typeface="+mn-cs"/>
              </a:rPr>
              <a:t>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DB3EC-3ACF-AB0D-2960-64CEB62DD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711"/>
            <a:ext cx="10668990" cy="48364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ICH survivors with AF have been excluded from all relevant prior trials. There are no trial data in this specific high-risk population for optimal management of AF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ICH survivors with AF should be enrolled in some randomized trial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Drugs like apixaban safer than warfarin and often as safe as aspirin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ASPIRE trial helps facilitate follow-up for this vulnerable population</a:t>
            </a: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Re. </a:t>
            </a:r>
            <a:r>
              <a:rPr lang="en-US" sz="2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LAAc</a:t>
            </a: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Most relevant trial, PRAGUE-17, didn’t find lower bleeding risk with LAAC vs DOAC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LAAC may not be safe in short term for patients with recent ICH, especially if they require heparin for procedure and dual anti-platelet drugs for period of time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Closure can always be considered </a:t>
            </a:r>
            <a:r>
              <a:rPr lang="en-US" sz="2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the ASPIRE follow up period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2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6B061C-55F9-312D-7AC9-75DFBC302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22-Jan-2025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2B1D6-6BE9-3FD9-3C34-C4D152DCD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D7FB8B-41BE-4FD0-9A2B-A922356976A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12884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FAF023-3BE3-4607-9357-5DE045F404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22-Jan-2025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33B9A0-1D1B-4DAC-8D61-BA2B95BED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FD7FB8B-41BE-4FD0-9A2B-A922356976A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ECC6900-7470-48B9-A48D-D9B520E09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240810"/>
              </p:ext>
            </p:extLst>
          </p:nvPr>
        </p:nvGraphicFramePr>
        <p:xfrm>
          <a:off x="1271105" y="1628078"/>
          <a:ext cx="9663994" cy="3225517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9663994">
                  <a:extLst>
                    <a:ext uri="{9D8B030D-6E8A-4147-A177-3AD203B41FA5}">
                      <a16:colId xmlns:a16="http://schemas.microsoft.com/office/drawing/2014/main" val="3990732184"/>
                    </a:ext>
                  </a:extLst>
                </a:gridCol>
              </a:tblGrid>
              <a:tr h="3218041">
                <a:tc>
                  <a:txBody>
                    <a:bodyPr/>
                    <a:lstStyle/>
                    <a:p>
                      <a:pPr marL="342900" marR="0" lvl="0" indent="-45720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prstClr val="black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Schedule randomization date at consent</a:t>
                      </a:r>
                    </a:p>
                    <a:p>
                      <a:pPr marL="342900" indent="-457200" algn="l" defTabSz="457200" rtl="0" eaLnBrk="1" latinLnBrk="0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2800" kern="1200" dirty="0">
                          <a:solidFill>
                            <a:prstClr val="black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Minimize time from consent to randomization</a:t>
                      </a:r>
                    </a:p>
                    <a:p>
                      <a:pPr marL="342900" marR="0" lvl="0" indent="-45720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prstClr val="black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Provide subject with your contact information</a:t>
                      </a:r>
                    </a:p>
                    <a:p>
                      <a:pPr marL="342900" indent="-457200" algn="l" defTabSz="457200" rtl="0" eaLnBrk="1" latinLnBrk="0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2800" kern="1200" dirty="0">
                          <a:solidFill>
                            <a:prstClr val="black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Use remote randomization to facilitate enrollment</a:t>
                      </a:r>
                    </a:p>
                    <a:p>
                      <a:pPr marL="342900" indent="-457200" algn="l" defTabSz="457200" rtl="0" eaLnBrk="1" latinLnBrk="0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2800" kern="1200" dirty="0">
                          <a:solidFill>
                            <a:prstClr val="black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Contact facility where subject will be residing if not d/c home</a:t>
                      </a:r>
                    </a:p>
                  </a:txBody>
                  <a:tcPr marL="91283" marR="91283" marT="45642" marB="4564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5045556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11D7D040-D8CB-4CE8-3532-A7F83193B4DD}"/>
              </a:ext>
            </a:extLst>
          </p:cNvPr>
          <p:cNvSpPr txBox="1">
            <a:spLocks/>
          </p:cNvSpPr>
          <p:nvPr/>
        </p:nvSpPr>
        <p:spPr>
          <a:xfrm>
            <a:off x="1271105" y="296567"/>
            <a:ext cx="7881257" cy="7680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Times New Roman" panose="02020603050405020304" pitchFamily="18" charset="0"/>
              </a:rPr>
              <a:t>After Consenting - Make a Plan!</a:t>
            </a:r>
          </a:p>
        </p:txBody>
      </p:sp>
    </p:spTree>
    <p:extLst>
      <p:ext uri="{BB962C8B-B14F-4D97-AF65-F5344CB8AC3E}">
        <p14:creationId xmlns:p14="http://schemas.microsoft.com/office/powerpoint/2010/main" val="4020665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7F5A336-C6AB-42D3-BFBE-C8CA565D91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5793242"/>
              </p:ext>
            </p:extLst>
          </p:nvPr>
        </p:nvGraphicFramePr>
        <p:xfrm>
          <a:off x="185195" y="987933"/>
          <a:ext cx="11670762" cy="6290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2C997339-BD63-0DC8-05EC-F3EE19958BA2}"/>
              </a:ext>
            </a:extLst>
          </p:cNvPr>
          <p:cNvSpPr/>
          <p:nvPr/>
        </p:nvSpPr>
        <p:spPr>
          <a:xfrm>
            <a:off x="0" y="51446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Cumulative Randomizations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D664AB7-706C-024A-0E1F-4A4617B8C4AD}"/>
              </a:ext>
            </a:extLst>
          </p:cNvPr>
          <p:cNvSpPr/>
          <p:nvPr/>
        </p:nvSpPr>
        <p:spPr>
          <a:xfrm>
            <a:off x="5021586" y="1238566"/>
            <a:ext cx="2743200" cy="2310438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>
                <a:solidFill>
                  <a:prstClr val="white"/>
                </a:solidFill>
                <a:latin typeface="Calibri" panose="020F0502020204030204"/>
              </a:rPr>
              <a:t>53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 Cohort Enrolled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3B0668-F38B-BEE4-24CE-99851CC60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6D79CF-2AD5-768F-DEE1-C2162F912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8454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DBF60F-54DE-4596-A574-260306F90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22-Jan-2025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C5FAC7-03D4-4FAE-8E38-CC921AC6A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D7FB8B-41BE-4FD0-9A2B-A922356976A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5EF99FC-57FE-437F-948C-22E1681E1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721608"/>
              </p:ext>
            </p:extLst>
          </p:nvPr>
        </p:nvGraphicFramePr>
        <p:xfrm>
          <a:off x="959005" y="1032598"/>
          <a:ext cx="10091854" cy="7519825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10091854">
                  <a:extLst>
                    <a:ext uri="{9D8B030D-6E8A-4147-A177-3AD203B41FA5}">
                      <a16:colId xmlns:a16="http://schemas.microsoft.com/office/drawing/2014/main" val="2637880210"/>
                    </a:ext>
                  </a:extLst>
                </a:gridCol>
              </a:tblGrid>
              <a:tr h="2483005">
                <a:tc>
                  <a:txBody>
                    <a:bodyPr/>
                    <a:lstStyle/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COMMUNICATION IS KEY!</a:t>
                      </a:r>
                      <a:endParaRPr lang="en-US" sz="2400" b="0" dirty="0">
                        <a:solidFill>
                          <a:srgbClr val="FF0000"/>
                        </a:solidFill>
                        <a:effectLst>
                          <a:outerShdw blurRad="50800" dist="50800" dir="5400000" algn="ctr" rotWithShape="0">
                            <a:schemeClr val="bg1"/>
                          </a:outerShdw>
                        </a:effectLst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2400" b="0" dirty="0"/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Family supports patient’s participation</a:t>
                      </a:r>
                    </a:p>
                    <a:p>
                      <a:pPr marL="342900" lvl="0" indent="-34290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medications</a:t>
                      </a:r>
                    </a:p>
                    <a:p>
                      <a:pPr marL="800100" lvl="1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anose="020F0502020204030204" pitchFamily="34" charset="0"/>
                        <a:buChar char="–"/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Commonly used and FDA-approved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Calibri" panose="020F0502020204030204" pitchFamily="34" charset="0"/>
                        <a:buChar char="–"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 usual procedures for drugs prescribed out-of-facility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Calibri" panose="020F0502020204030204" pitchFamily="34" charset="0"/>
                        <a:buChar char="–"/>
                        <a:tabLst/>
                        <a:defRPr/>
                      </a:pP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Facility </a:t>
                      </a:r>
                      <a:r>
                        <a:rPr lang="en-US" sz="2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participating as research site</a:t>
                      </a:r>
                    </a:p>
                    <a:p>
                      <a:pPr marL="800100" lvl="1" indent="-34290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anose="020F0502020204030204" pitchFamily="34" charset="0"/>
                        <a:buChar char="–"/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Staff not collecting research data</a:t>
                      </a:r>
                    </a:p>
                    <a:p>
                      <a:pPr marL="800100" lvl="1" indent="-34290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anose="020F0502020204030204" pitchFamily="34" charset="0"/>
                        <a:buChar char="–"/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contacts won’t add burden to staff</a:t>
                      </a:r>
                    </a:p>
                    <a:p>
                      <a:pPr marL="800100" lvl="1" indent="-342900" algn="l" defTabSz="914400" rtl="0" eaLnBrk="1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anose="020F0502020204030204" pitchFamily="34" charset="0"/>
                        <a:buChar char="–"/>
                      </a:pP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Their cooperation is vital to study! Give StrokeNet leadership letter (</a:t>
                      </a:r>
                      <a:r>
                        <a:rPr lang="en-US" sz="2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Toolbox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1259167"/>
                  </a:ext>
                </a:extLst>
              </a:tr>
              <a:tr h="24830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6995027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7D367740-5280-FB8E-B10E-7D11B74663FC}"/>
              </a:ext>
            </a:extLst>
          </p:cNvPr>
          <p:cNvSpPr txBox="1">
            <a:spLocks/>
          </p:cNvSpPr>
          <p:nvPr/>
        </p:nvSpPr>
        <p:spPr>
          <a:xfrm>
            <a:off x="751180" y="264502"/>
            <a:ext cx="10507503" cy="7680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anose="020F0502020204030204" pitchFamily="34" charset="0"/>
                <a:cs typeface="Times New Roman" panose="02020603050405020304" pitchFamily="18" charset="0"/>
              </a:rPr>
              <a:t>Randomizing Patients at Outside Facilities</a:t>
            </a:r>
          </a:p>
        </p:txBody>
      </p:sp>
    </p:spTree>
    <p:extLst>
      <p:ext uri="{BB962C8B-B14F-4D97-AF65-F5344CB8AC3E}">
        <p14:creationId xmlns:p14="http://schemas.microsoft.com/office/powerpoint/2010/main" val="23229026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2B5128C8-853F-4DB6-8509-D174C9B44C85}"/>
              </a:ext>
            </a:extLst>
          </p:cNvPr>
          <p:cNvGraphicFramePr>
            <a:graphicFrameLocks/>
          </p:cNvGraphicFramePr>
          <p:nvPr/>
        </p:nvGraphicFramePr>
        <p:xfrm>
          <a:off x="471320" y="842993"/>
          <a:ext cx="11438182" cy="2914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5D83430-7D9D-4AB1-9043-FB0AC0677695}"/>
              </a:ext>
            </a:extLst>
          </p:cNvPr>
          <p:cNvSpPr txBox="1"/>
          <p:nvPr/>
        </p:nvSpPr>
        <p:spPr>
          <a:xfrm>
            <a:off x="726688" y="2718536"/>
            <a:ext cx="3098180" cy="253690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344" tIns="85344" rIns="85344" bIns="85344" numCol="1" spcCol="1270" anchor="t" anchorCtr="0">
            <a:noAutofit/>
          </a:bodyPr>
          <a:lstStyle/>
          <a:p>
            <a:pPr marL="342900" marR="0" lvl="0" indent="-34290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Look daily</a:t>
            </a:r>
          </a:p>
          <a:p>
            <a:pPr marL="342900" marR="0" lvl="0" indent="-34290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Recognize AF hx</a:t>
            </a:r>
          </a:p>
          <a:p>
            <a:pPr marL="342900" marR="0" lvl="0" indent="-34290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Consider severe or traumatic ICH</a:t>
            </a:r>
          </a:p>
          <a:p>
            <a:pPr marL="342900" marR="0" lvl="0" indent="-34290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ICH + AF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= ASPIRE</a:t>
            </a:r>
          </a:p>
          <a:p>
            <a:pPr marL="342900" marR="0" lvl="0" indent="-34290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04D749-2198-4171-BA03-0F0919D11676}"/>
              </a:ext>
            </a:extLst>
          </p:cNvPr>
          <p:cNvSpPr txBox="1"/>
          <p:nvPr/>
        </p:nvSpPr>
        <p:spPr>
          <a:xfrm>
            <a:off x="4014439" y="2716171"/>
            <a:ext cx="3679903" cy="220412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344" tIns="85344" rIns="85344" bIns="85344" numCol="1" spcCol="1270" anchor="t" anchorCtr="0">
            <a:noAutofit/>
          </a:bodyPr>
          <a:lstStyle/>
          <a:p>
            <a:pPr marL="342900" marR="0" lvl="0" indent="-34290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Move early</a:t>
            </a:r>
          </a:p>
          <a:p>
            <a:pPr marL="342900" marR="0" lvl="0" indent="-34290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 team introduction</a:t>
            </a:r>
          </a:p>
          <a:p>
            <a:pPr marL="342900" marR="0" lvl="0" indent="-34290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 + PSC collaboration</a:t>
            </a:r>
          </a:p>
          <a:p>
            <a:pPr marL="342900" marR="0" lvl="0" indent="-34290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docs on board!</a:t>
            </a:r>
          </a:p>
          <a:p>
            <a:pPr marL="342900" marR="0" lvl="0" indent="-34290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Address concerns</a:t>
            </a:r>
          </a:p>
          <a:p>
            <a:pPr marL="228600" marR="0" lvl="0" indent="-22860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C29007-7EB7-43EF-9CAD-0E8CE6F3E76E}"/>
              </a:ext>
            </a:extLst>
          </p:cNvPr>
          <p:cNvSpPr txBox="1"/>
          <p:nvPr/>
        </p:nvSpPr>
        <p:spPr>
          <a:xfrm>
            <a:off x="7984414" y="2716171"/>
            <a:ext cx="3369386" cy="174432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344" tIns="85344" rIns="85344" bIns="85344" numCol="1" spcCol="1270" anchor="t" anchorCtr="0">
            <a:noAutofit/>
          </a:bodyPr>
          <a:lstStyle/>
          <a:p>
            <a:pPr marL="342900" marR="0" lvl="0" indent="-34290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Make plan </a:t>
            </a:r>
          </a:p>
          <a:p>
            <a:pPr marL="342900" marR="0" lvl="0" indent="-34290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Don’t wait for in-person</a:t>
            </a:r>
          </a:p>
          <a:p>
            <a:pPr marL="342900" marR="0" lvl="0" indent="-34290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Rehab/SNF is doable!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8A2CC04-40E7-4C6D-B149-612CEEA00A2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24890" y="363061"/>
            <a:ext cx="914479" cy="91447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DBC73E9-6FC0-4ED3-9A9D-44F6D775C96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49714" y="307306"/>
            <a:ext cx="1213551" cy="1201537"/>
          </a:xfrm>
          <a:prstGeom prst="rect">
            <a:avLst/>
          </a:prstGeom>
        </p:spPr>
      </p:pic>
      <p:pic>
        <p:nvPicPr>
          <p:cNvPr id="12" name="Graphic 11" descr="Medicine with solid fill">
            <a:extLst>
              <a:ext uri="{FF2B5EF4-FFF2-40B4-BE49-F238E27FC236}">
                <a16:creationId xmlns:a16="http://schemas.microsoft.com/office/drawing/2014/main" id="{8D3423C2-0373-4FBD-BA6F-6E7AE8B2BBC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773610" y="363140"/>
            <a:ext cx="914400" cy="914400"/>
          </a:xfrm>
          <a:prstGeom prst="rect">
            <a:avLst/>
          </a:prstGeom>
        </p:spPr>
      </p:pic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1985776-956E-44D1-9817-AD4F761C53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019461"/>
              </p:ext>
            </p:extLst>
          </p:nvPr>
        </p:nvGraphicFramePr>
        <p:xfrm>
          <a:off x="1910576" y="5165498"/>
          <a:ext cx="8170955" cy="1022195"/>
        </p:xfrm>
        <a:graphic>
          <a:graphicData uri="http://schemas.openxmlformats.org/drawingml/2006/table">
            <a:tbl>
              <a:tblPr bandRow="1">
                <a:solidFill>
                  <a:schemeClr val="accent1">
                    <a:lumMod val="20000"/>
                    <a:lumOff val="80000"/>
                  </a:schemeClr>
                </a:solidFill>
                <a:tableStyleId>{8799B23B-EC83-4686-B30A-512413B5E67A}</a:tableStyleId>
              </a:tblPr>
              <a:tblGrid>
                <a:gridCol w="8170955">
                  <a:extLst>
                    <a:ext uri="{9D8B030D-6E8A-4147-A177-3AD203B41FA5}">
                      <a16:colId xmlns:a16="http://schemas.microsoft.com/office/drawing/2014/main" val="2637880210"/>
                    </a:ext>
                  </a:extLst>
                </a:gridCol>
              </a:tblGrid>
              <a:tr h="1022195">
                <a:tc>
                  <a:txBody>
                    <a:bodyPr/>
                    <a:lstStyle/>
                    <a:p>
                      <a:pPr marL="45720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300" cap="none" spc="0" dirty="0">
                          <a:solidFill>
                            <a:schemeClr val="tx1"/>
                          </a:solidFill>
                          <a:effectLst/>
                        </a:rPr>
                        <a:t>               R</a:t>
                      </a:r>
                      <a:r>
                        <a:rPr lang="en-US" sz="2800" kern="1200" cap="none" spc="0" dirty="0">
                          <a:solidFill>
                            <a:schemeClr val="tx1"/>
                          </a:solidFill>
                          <a:effectLst/>
                        </a:rPr>
                        <a:t>each out to </a:t>
                      </a:r>
                      <a:r>
                        <a:rPr lang="en-US" sz="2800" b="1" kern="1200" cap="none" spc="0" dirty="0">
                          <a:solidFill>
                            <a:schemeClr val="tx1"/>
                          </a:solidFill>
                          <a:effectLst/>
                        </a:rPr>
                        <a:t>ASPIRE@yale.edu</a:t>
                      </a:r>
                      <a:r>
                        <a:rPr lang="en-US" sz="2800" kern="120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2800" kern="1200" cap="none" spc="0" dirty="0">
                          <a:solidFill>
                            <a:schemeClr val="tx1"/>
                          </a:solidFill>
                          <a:effectLst/>
                        </a:rPr>
                        <a:t>with any questions</a:t>
                      </a:r>
                      <a:endParaRPr lang="en-US" sz="4400" kern="1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11749" marR="211749" marT="0" marB="914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259167"/>
                  </a:ext>
                </a:extLst>
              </a:tr>
            </a:tbl>
          </a:graphicData>
        </a:graphic>
      </p:graphicFrame>
      <p:pic>
        <p:nvPicPr>
          <p:cNvPr id="14" name="Graphic 13" descr="Email with solid fill">
            <a:extLst>
              <a:ext uri="{FF2B5EF4-FFF2-40B4-BE49-F238E27FC236}">
                <a16:creationId xmlns:a16="http://schemas.microsoft.com/office/drawing/2014/main" id="{8A7494EB-F51E-49C6-A2D1-8AB1C6DB8C2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767360" y="5165498"/>
            <a:ext cx="923693" cy="923693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97B872-6F16-41E5-74F1-BDF6561AE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22-Jan-2025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810EC-2E3D-82F6-75F2-49A2344D1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D7FB8B-41BE-4FD0-9A2B-A922356976A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37337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185622E-EF36-430A-9E64-D3262D05FAF8}"/>
              </a:ext>
            </a:extLst>
          </p:cNvPr>
          <p:cNvSpPr/>
          <p:nvPr/>
        </p:nvSpPr>
        <p:spPr>
          <a:xfrm>
            <a:off x="923948" y="172740"/>
            <a:ext cx="10672795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By the Numbers – It’s Easy and It’s Hard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28A8B8-60DC-480B-A89C-06290E7C68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22-Jan-2025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728C7A-2B3C-49F9-8BC4-F284EED2E812}"/>
              </a:ext>
            </a:extLst>
          </p:cNvPr>
          <p:cNvSpPr txBox="1"/>
          <p:nvPr/>
        </p:nvSpPr>
        <p:spPr>
          <a:xfrm>
            <a:off x="1068914" y="1321825"/>
            <a:ext cx="9175690" cy="43747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2286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every 100 ICH:</a:t>
            </a:r>
          </a:p>
          <a:p>
            <a:pPr marL="800100" marR="0" lvl="1" indent="-2286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 ICH with AF</a:t>
            </a:r>
          </a:p>
          <a:p>
            <a:pPr marL="1257300" marR="0" lvl="2" indent="-2286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 will survive</a:t>
            </a:r>
          </a:p>
          <a:p>
            <a:pPr marL="1714500" marR="0" lvl="3" indent="-2286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will fall out because of some exclusion</a:t>
            </a:r>
          </a:p>
          <a:p>
            <a:pPr marL="2171700" marR="0" lvl="4" indent="-2286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will say no</a:t>
            </a:r>
          </a:p>
          <a:p>
            <a:pPr marL="2628900" marR="0" lvl="5" indent="-2286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potential patients for every 100</a:t>
            </a:r>
          </a:p>
          <a:p>
            <a:pPr marL="342900" marR="0" lvl="0" indent="-2286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Good news? You only need 3-5 to be an excellent site!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7F05AC-2DA4-F5CE-6BD9-85678F670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D7FB8B-41BE-4FD0-9A2B-A922356976A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277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7F5A336-C6AB-42D3-BFBE-C8CA565D91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9358391"/>
              </p:ext>
            </p:extLst>
          </p:nvPr>
        </p:nvGraphicFramePr>
        <p:xfrm>
          <a:off x="440872" y="1031648"/>
          <a:ext cx="11310256" cy="5507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6B50CE0D-6F4E-40D0-802D-13D72359BA03}"/>
              </a:ext>
            </a:extLst>
          </p:cNvPr>
          <p:cNvSpPr/>
          <p:nvPr/>
        </p:nvSpPr>
        <p:spPr>
          <a:xfrm>
            <a:off x="0" y="51446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Monthly Consents and Screen Failures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A20E27-4098-7F8F-11A9-AF5B38B5E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CCDA8F6-50F4-E2D2-2BB3-9C3D0E28D819}"/>
              </a:ext>
            </a:extLst>
          </p:cNvPr>
          <p:cNvSpPr txBox="1"/>
          <p:nvPr/>
        </p:nvSpPr>
        <p:spPr>
          <a:xfrm>
            <a:off x="8326263" y="1031648"/>
            <a:ext cx="2836107" cy="954107"/>
          </a:xfrm>
          <a:prstGeom prst="rect">
            <a:avLst/>
          </a:prstGeom>
          <a:solidFill>
            <a:srgbClr val="C7E2F5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91440" tIns="91440" rIns="91440" bIns="91440" rtlCol="0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u="sng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Jan-Dec 2024</a:t>
            </a:r>
          </a:p>
          <a:p>
            <a:pPr algn="ctr">
              <a:lnSpc>
                <a:spcPts val="1200"/>
              </a:lnSpc>
            </a:pPr>
            <a:endParaRPr lang="en-US" sz="2000" u="sng" dirty="0">
              <a:solidFill>
                <a:schemeClr val="tx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Mean = 10.3 patients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02FC7-606C-B51C-3C79-3B1DA05CE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358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4B5E787-2FFB-46A0-9A9D-5E3AAB826F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9380653"/>
              </p:ext>
            </p:extLst>
          </p:nvPr>
        </p:nvGraphicFramePr>
        <p:xfrm>
          <a:off x="330820" y="1481118"/>
          <a:ext cx="11340790" cy="5240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47527D-EED3-68A2-579E-C28473441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22-Jan-2025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198AA55-6057-2269-702D-A0D9BE6198BF}"/>
              </a:ext>
            </a:extLst>
          </p:cNvPr>
          <p:cNvSpPr/>
          <p:nvPr/>
        </p:nvSpPr>
        <p:spPr>
          <a:xfrm>
            <a:off x="0" y="73748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Monthly Randomizations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57A4A9-1F3D-492B-6A59-FACCF6B98FB5}"/>
              </a:ext>
            </a:extLst>
          </p:cNvPr>
          <p:cNvSpPr txBox="1"/>
          <p:nvPr/>
        </p:nvSpPr>
        <p:spPr>
          <a:xfrm>
            <a:off x="7616303" y="2824224"/>
            <a:ext cx="369105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cap="small" dirty="0">
                <a:solidFill>
                  <a:srgbClr val="FF0000"/>
                </a:solidFill>
              </a:rPr>
              <a:t>Power of One Campaign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F76C19-51AD-1974-273D-C2DCFE1D1C38}"/>
              </a:ext>
            </a:extLst>
          </p:cNvPr>
          <p:cNvSpPr txBox="1"/>
          <p:nvPr/>
        </p:nvSpPr>
        <p:spPr>
          <a:xfrm>
            <a:off x="8196186" y="471345"/>
            <a:ext cx="2531288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tIns="91440" bIns="91440" rtlCol="0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u="sng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Jan-Dec 2024</a:t>
            </a:r>
          </a:p>
          <a:p>
            <a:pPr algn="ctr">
              <a:lnSpc>
                <a:spcPts val="1200"/>
              </a:lnSpc>
            </a:pPr>
            <a:endParaRPr lang="en-US" sz="2000" u="sng" dirty="0">
              <a:solidFill>
                <a:schemeClr val="tx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7.9 subjects/month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A9FA9-D3F1-2560-DA78-5CFB4470C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92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FA354B-6434-8D4E-6433-C889871D4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395167-03C3-BE45-3C18-162FE73958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127" y="363486"/>
            <a:ext cx="4207205" cy="423761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93AE9F-8A67-815A-6012-A3B94A7BE3F5}"/>
              </a:ext>
            </a:extLst>
          </p:cNvPr>
          <p:cNvSpPr txBox="1"/>
          <p:nvPr/>
        </p:nvSpPr>
        <p:spPr>
          <a:xfrm>
            <a:off x="5356303" y="363486"/>
            <a:ext cx="4114799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i="1" cap="small" dirty="0">
                <a:solidFill>
                  <a:srgbClr val="008080"/>
                </a:solidFill>
              </a:rPr>
              <a:t>Started</a:t>
            </a:r>
            <a:r>
              <a:rPr lang="en-US" sz="3600" dirty="0"/>
              <a:t> 	8/26/24</a:t>
            </a:r>
          </a:p>
          <a:p>
            <a:r>
              <a:rPr lang="en-US" sz="3600" b="1" i="1" cap="small" dirty="0">
                <a:solidFill>
                  <a:srgbClr val="FF0000"/>
                </a:solidFill>
              </a:rPr>
              <a:t>Ends		</a:t>
            </a:r>
            <a:r>
              <a:rPr lang="en-US" sz="3600" dirty="0"/>
              <a:t>	1/31/25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032109D-FEEF-B68B-0987-EBF98F9D15BA}"/>
              </a:ext>
            </a:extLst>
          </p:cNvPr>
          <p:cNvSpPr txBox="1">
            <a:spLocks/>
          </p:cNvSpPr>
          <p:nvPr/>
        </p:nvSpPr>
        <p:spPr>
          <a:xfrm>
            <a:off x="5287537" y="2130663"/>
            <a:ext cx="6646126" cy="255308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b="1" cap="all" dirty="0"/>
              <a:t>Every patient COUNTS!</a:t>
            </a: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Individual contributions have huge impact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Provide patients with support they often don't get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i="1" dirty="0"/>
              <a:t>N=43 randomized during Campaign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i="1" dirty="0"/>
              <a:t>and counting…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7A2ECD5-FA3E-C9D3-EA34-16B4040D86D5}"/>
              </a:ext>
            </a:extLst>
          </p:cNvPr>
          <p:cNvSpPr/>
          <p:nvPr/>
        </p:nvSpPr>
        <p:spPr>
          <a:xfrm>
            <a:off x="1250134" y="5002703"/>
            <a:ext cx="9691731" cy="1271006"/>
          </a:xfrm>
          <a:prstGeom prst="roundRect">
            <a:avLst/>
          </a:prstGeom>
          <a:solidFill>
            <a:srgbClr val="FFE48F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During Campaign, $700 per randomization provided to site team member to help with expenses to attend </a:t>
            </a:r>
          </a:p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ASPIRE Dinner Meeting at 2025 ISC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F0FEE0-E8E2-D795-976D-9C227D699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41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E9AC3523-0D66-AEDD-ACE1-454B5208239D}"/>
              </a:ext>
            </a:extLst>
          </p:cNvPr>
          <p:cNvSpPr txBox="1"/>
          <p:nvPr/>
        </p:nvSpPr>
        <p:spPr>
          <a:xfrm>
            <a:off x="2028411" y="136525"/>
            <a:ext cx="1826725" cy="1716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641B1-5E9E-8B24-0C3F-BE1FBA3EC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480" y="2082413"/>
            <a:ext cx="10829211" cy="422600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ASPIRE Dinner Meeting </a:t>
            </a:r>
          </a:p>
          <a:p>
            <a:pPr marL="0" marR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effectLst/>
              </a:rPr>
              <a:t>Tuesday February 4</a:t>
            </a:r>
            <a:r>
              <a:rPr lang="en-US" sz="3200" b="1" baseline="30000" dirty="0">
                <a:effectLst/>
              </a:rPr>
              <a:t>th</a:t>
            </a:r>
            <a:r>
              <a:rPr lang="en-US" sz="3200" b="1" dirty="0">
                <a:effectLst/>
              </a:rPr>
              <a:t> </a:t>
            </a:r>
          </a:p>
          <a:p>
            <a:pPr marL="0" marR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/>
              <a:t>JW Marriott Los Angeles</a:t>
            </a:r>
          </a:p>
          <a:p>
            <a:pPr marL="0" marR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/>
              <a:t>5:30-9pm</a:t>
            </a:r>
            <a:endParaRPr lang="en-US" sz="3200" b="1" dirty="0">
              <a:effectLst/>
            </a:endParaRPr>
          </a:p>
          <a:p>
            <a:pPr marL="0" marR="0" algn="ctr">
              <a:lnSpc>
                <a:spcPct val="100000"/>
              </a:lnSpc>
              <a:spcBef>
                <a:spcPts val="0"/>
              </a:spcBef>
            </a:pPr>
            <a:endParaRPr lang="en-US" sz="3200" dirty="0"/>
          </a:p>
          <a:p>
            <a:pPr marL="0" marR="0" algn="ctr">
              <a:spcBef>
                <a:spcPts val="0"/>
              </a:spcBef>
              <a:spcAft>
                <a:spcPts val="600"/>
              </a:spcAft>
            </a:pPr>
            <a:endParaRPr lang="en-US" sz="2000" dirty="0">
              <a:effectLst/>
            </a:endParaRPr>
          </a:p>
          <a:p>
            <a:pPr marL="0" marR="0" algn="ctr">
              <a:spcBef>
                <a:spcPts val="0"/>
              </a:spcBef>
              <a:spcAft>
                <a:spcPts val="600"/>
              </a:spcAft>
            </a:pPr>
            <a:endParaRPr lang="en-US" sz="2000" dirty="0">
              <a:effectLst/>
            </a:endParaRPr>
          </a:p>
        </p:txBody>
      </p:sp>
      <p:pic>
        <p:nvPicPr>
          <p:cNvPr id="1026" name="Picture 2" descr="International Stroke Conference 2024 ...">
            <a:extLst>
              <a:ext uri="{FF2B5EF4-FFF2-40B4-BE49-F238E27FC236}">
                <a16:creationId xmlns:a16="http://schemas.microsoft.com/office/drawing/2014/main" id="{4C6BB2CD-3F52-106A-880F-E59C271AC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11975" y="263241"/>
            <a:ext cx="6441397" cy="1063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CD684-B63D-A2FA-3546-87A3B00368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8952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22-Jan-2025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049383-403B-4441-7807-A4AD1548C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468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171BE1FD-2D66-0F24-8190-7F91E5615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8" y="640080"/>
            <a:ext cx="3734014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dirty="0"/>
              <a:t>AspireNet v4</a:t>
            </a:r>
            <a:br>
              <a:rPr lang="en-US" sz="5400" b="1" dirty="0"/>
            </a:br>
            <a:endParaRPr lang="en-US" sz="5400" b="1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23E0D5A-E2D5-48B7-FF17-D71B731807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2539" y="1307074"/>
            <a:ext cx="4243852" cy="4243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D78EF2-2A45-A13E-A066-4B3C7B6DB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22-Jan-2025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FC123E-9842-300B-20B5-F495D859A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276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EC1F09-EF7E-BAA1-D54F-7962694AA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058"/>
            <a:ext cx="7676723" cy="9144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AspireNet v4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942CE38-B98F-04CF-7BED-D4B77C1DE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198516"/>
            <a:ext cx="10603121" cy="341071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R="0" lvl="0" defTabSz="914400" fontAlgn="base">
              <a:lnSpc>
                <a:spcPct val="110000"/>
              </a:lnSpc>
              <a:spcBef>
                <a:spcPct val="0"/>
              </a:spcBef>
              <a:buClrTx/>
              <a:buSzTx/>
              <a:tabLst/>
            </a:pPr>
            <a:r>
              <a:rPr kumimoji="0" lang="en-US" altLang="en-US" sz="3000" b="1" i="0" u="none" strike="noStrike" cap="none" normalizeH="0" baseline="0" dirty="0">
                <a:ln>
                  <a:noFill/>
                </a:ln>
                <a:effectLst/>
              </a:rPr>
              <a:t>Taking place from </a:t>
            </a:r>
            <a:r>
              <a:rPr kumimoji="0" lang="en-US" altLang="en-US" sz="3000" b="1" i="1" u="none" strike="noStrike" cap="none" normalizeH="0" baseline="0" dirty="0">
                <a:ln>
                  <a:noFill/>
                </a:ln>
                <a:effectLst/>
              </a:rPr>
              <a:t>February through April</a:t>
            </a:r>
            <a:endParaRPr kumimoji="0" lang="en-US" altLang="en-US" sz="3000" b="0" i="0" u="none" strike="noStrike" cap="none" normalizeH="0" baseline="0" dirty="0">
              <a:ln>
                <a:noFill/>
              </a:ln>
              <a:effectLst/>
            </a:endParaRPr>
          </a:p>
          <a:p>
            <a:pPr marR="0" lvl="0" defTabSz="914400" fontAlgn="base">
              <a:lnSpc>
                <a:spcPts val="700"/>
              </a:lnSpc>
              <a:spcBef>
                <a:spcPct val="0"/>
              </a:spcBef>
              <a:buClrTx/>
              <a:buSzTx/>
              <a:tabLst/>
            </a:pPr>
            <a:r>
              <a:rPr kumimoji="0" lang="en-US" altLang="en-US" sz="2600" b="0" i="0" u="none" strike="noStrike" cap="none" normalizeH="0" baseline="0" dirty="0">
                <a:ln>
                  <a:noFill/>
                </a:ln>
                <a:effectLst/>
              </a:rPr>
              <a:t> </a:t>
            </a:r>
          </a:p>
          <a:p>
            <a:pPr marL="457200" marR="0" lvl="0" indent="-457200" defTabSz="914400" fontAlgn="base">
              <a:lnSpc>
                <a:spcPct val="11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en-US" altLang="en-US" sz="2600" b="0" i="0" u="none" strike="noStrike" cap="none" normalizeH="0" baseline="0" dirty="0">
                <a:ln>
                  <a:noFill/>
                </a:ln>
                <a:effectLst/>
              </a:rPr>
              <a:t>TEAMS of 3 ASPIRE primary site coordinators</a:t>
            </a:r>
          </a:p>
          <a:p>
            <a:pPr marL="457200" marR="0" lvl="0" indent="-457200" defTabSz="914400" fontAlgn="base">
              <a:lnSpc>
                <a:spcPct val="11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altLang="en-US" sz="2600"/>
              <a:t>M</a:t>
            </a:r>
            <a:r>
              <a:rPr kumimoji="0" lang="en-US" altLang="en-US" sz="2600" b="0" i="0" u="none" strike="noStrike" cap="none" normalizeH="0" baseline="0">
                <a:ln>
                  <a:noFill/>
                </a:ln>
                <a:effectLst/>
              </a:rPr>
              <a:t>embers support 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effectLst/>
              </a:rPr>
              <a:t>each other as they recruit for ASPIRE</a:t>
            </a:r>
          </a:p>
          <a:p>
            <a:pPr marL="457200" marR="0" lvl="0" indent="-457200" defTabSz="914400" fontAlgn="base">
              <a:lnSpc>
                <a:spcPct val="11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altLang="en-US" sz="2600" dirty="0"/>
              <a:t>T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effectLst/>
              </a:rPr>
              <a:t>eams accrue points for ASPIRE activities</a:t>
            </a:r>
          </a:p>
          <a:p>
            <a:pPr marL="457200" marR="0" lvl="0" indent="-457200" defTabSz="914400" fontAlgn="base">
              <a:lnSpc>
                <a:spcPct val="11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en-US" altLang="en-US" sz="2600" b="0" i="0" u="none" strike="noStrike" cap="none" normalizeH="0" baseline="0" dirty="0">
                <a:ln>
                  <a:noFill/>
                </a:ln>
                <a:effectLst/>
              </a:rPr>
              <a:t>Members of top 3 teams receive ASPIRE Jackets!</a:t>
            </a:r>
          </a:p>
          <a:p>
            <a:pPr marL="457200" marR="0" lvl="0" indent="-457200" defTabSz="914400" fontAlgn="base">
              <a:lnSpc>
                <a:spcPct val="11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altLang="en-US" sz="2600" dirty="0"/>
              <a:t>Email </a:t>
            </a:r>
            <a:r>
              <a:rPr lang="en-US" altLang="en-US" sz="2600" dirty="0">
                <a:hlinkClick r:id="rId2"/>
              </a:rPr>
              <a:t>ASPIRE@yale.edu</a:t>
            </a:r>
            <a:r>
              <a:rPr lang="en-US" altLang="en-US" sz="2600" dirty="0"/>
              <a:t> before 1/31 if you want to be on a team</a:t>
            </a:r>
            <a:endParaRPr kumimoji="0" lang="en-US" altLang="en-US" sz="26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-228600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3EF6E-82D8-DD45-4B9A-796FAECF15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/>
              <a:t>22-Jan-2025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3314EFE-FCA0-7854-D107-275A38413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2950" y="33258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EE76282-5B39-B9C4-B853-5AD1131A7A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709726"/>
              </p:ext>
            </p:extLst>
          </p:nvPr>
        </p:nvGraphicFramePr>
        <p:xfrm>
          <a:off x="2891459" y="4164671"/>
          <a:ext cx="5398507" cy="2210816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020341">
                  <a:extLst>
                    <a:ext uri="{9D8B030D-6E8A-4147-A177-3AD203B41FA5}">
                      <a16:colId xmlns:a16="http://schemas.microsoft.com/office/drawing/2014/main" val="3527502642"/>
                    </a:ext>
                  </a:extLst>
                </a:gridCol>
                <a:gridCol w="2378166">
                  <a:extLst>
                    <a:ext uri="{9D8B030D-6E8A-4147-A177-3AD203B41FA5}">
                      <a16:colId xmlns:a16="http://schemas.microsoft.com/office/drawing/2014/main" val="2877150432"/>
                    </a:ext>
                  </a:extLst>
                </a:gridCol>
              </a:tblGrid>
              <a:tr h="12236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cap="none" spc="0" dirty="0">
                          <a:solidFill>
                            <a:schemeClr val="bg1"/>
                          </a:solidFill>
                          <a:effectLst/>
                        </a:rPr>
                        <a:t>ACTIVITY</a:t>
                      </a:r>
                      <a:endParaRPr lang="en-US" sz="1800" b="1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cap="none" spc="0" dirty="0">
                          <a:solidFill>
                            <a:schemeClr val="bg1"/>
                          </a:solidFill>
                          <a:effectLst/>
                        </a:rPr>
                        <a:t>POINTS</a:t>
                      </a:r>
                      <a:endParaRPr lang="en-US" sz="1800" b="1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R="0" marT="0" marB="0" anchor="b"/>
                </a:tc>
                <a:extLst>
                  <a:ext uri="{0D108BD9-81ED-4DB2-BD59-A6C34878D82A}">
                    <a16:rowId xmlns:a16="http://schemas.microsoft.com/office/drawing/2014/main" val="2249296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cap="none" spc="0" dirty="0">
                          <a:solidFill>
                            <a:schemeClr val="tx1"/>
                          </a:solidFill>
                          <a:effectLst/>
                        </a:rPr>
                        <a:t>Name your team</a:t>
                      </a:r>
                      <a:endParaRPr lang="en-US" sz="18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R="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1 point 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R="0" marT="0" marB="0"/>
                </a:tc>
                <a:extLst>
                  <a:ext uri="{0D108BD9-81ED-4DB2-BD59-A6C34878D82A}">
                    <a16:rowId xmlns:a16="http://schemas.microsoft.com/office/drawing/2014/main" val="1122377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cap="none" spc="0" dirty="0">
                          <a:solidFill>
                            <a:schemeClr val="tx1"/>
                          </a:solidFill>
                          <a:effectLst/>
                        </a:rPr>
                        <a:t>Meet with team</a:t>
                      </a:r>
                      <a:endParaRPr lang="en-US" sz="18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R="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1 point per meeting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R="0" marT="0" marB="0"/>
                </a:tc>
                <a:extLst>
                  <a:ext uri="{0D108BD9-81ED-4DB2-BD59-A6C34878D82A}">
                    <a16:rowId xmlns:a16="http://schemas.microsoft.com/office/drawing/2014/main" val="4075221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cap="none" spc="0" dirty="0">
                          <a:solidFill>
                            <a:schemeClr val="tx1"/>
                          </a:solidFill>
                          <a:effectLst/>
                        </a:rPr>
                        <a:t>Attend Coordinator Forum</a:t>
                      </a:r>
                      <a:endParaRPr lang="en-US" sz="18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R="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1 point per Forum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R="0" marT="0" marB="0"/>
                </a:tc>
                <a:extLst>
                  <a:ext uri="{0D108BD9-81ED-4DB2-BD59-A6C34878D82A}">
                    <a16:rowId xmlns:a16="http://schemas.microsoft.com/office/drawing/2014/main" val="41307237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cap="none" spc="0" dirty="0">
                          <a:solidFill>
                            <a:schemeClr val="tx1"/>
                          </a:solidFill>
                          <a:effectLst/>
                        </a:rPr>
                        <a:t>Attend Monthly Webinar</a:t>
                      </a:r>
                      <a:endParaRPr lang="en-US" sz="18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R="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1 point per Webinar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R="0" marT="0" marB="0"/>
                </a:tc>
                <a:extLst>
                  <a:ext uri="{0D108BD9-81ED-4DB2-BD59-A6C34878D82A}">
                    <a16:rowId xmlns:a16="http://schemas.microsoft.com/office/drawing/2014/main" val="21302467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cap="none" spc="0" dirty="0">
                          <a:solidFill>
                            <a:schemeClr val="tx1"/>
                          </a:solidFill>
                          <a:effectLst/>
                        </a:rPr>
                        <a:t>Submit screen failure form</a:t>
                      </a:r>
                      <a:endParaRPr lang="en-US" sz="18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R="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2 points for each 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R="0" marT="0" marB="0"/>
                </a:tc>
                <a:extLst>
                  <a:ext uri="{0D108BD9-81ED-4DB2-BD59-A6C34878D82A}">
                    <a16:rowId xmlns:a16="http://schemas.microsoft.com/office/drawing/2014/main" val="31864935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cap="none" spc="0" dirty="0">
                          <a:solidFill>
                            <a:schemeClr val="tx1"/>
                          </a:solidFill>
                          <a:effectLst/>
                        </a:rPr>
                        <a:t>Consent patient</a:t>
                      </a:r>
                      <a:endParaRPr lang="en-US" sz="18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R="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3 points for each 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R="0" marT="0" marB="0"/>
                </a:tc>
                <a:extLst>
                  <a:ext uri="{0D108BD9-81ED-4DB2-BD59-A6C34878D82A}">
                    <a16:rowId xmlns:a16="http://schemas.microsoft.com/office/drawing/2014/main" val="32642429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cap="none" spc="0" dirty="0">
                          <a:solidFill>
                            <a:schemeClr val="tx1"/>
                          </a:solidFill>
                          <a:effectLst/>
                        </a:rPr>
                        <a:t>Randomize subject</a:t>
                      </a:r>
                      <a:endParaRPr lang="en-US" sz="18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R="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4 points for each 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R="0" marT="0" marB="0"/>
                </a:tc>
                <a:extLst>
                  <a:ext uri="{0D108BD9-81ED-4DB2-BD59-A6C34878D82A}">
                    <a16:rowId xmlns:a16="http://schemas.microsoft.com/office/drawing/2014/main" val="235516799"/>
                  </a:ext>
                </a:extLst>
              </a:tr>
            </a:tbl>
          </a:graphicData>
        </a:graphic>
      </p:graphicFrame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3EF393D-8BB1-241B-F154-8FB2A2601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FB8B-41BE-4FD0-9A2B-A922356976A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794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CC26FA5-8AA7-E441-F02D-E11A9AA98F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11E48293-1DA0-C7B5-6A33-979F217E8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943" y="1231841"/>
            <a:ext cx="5455920" cy="3892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Enrolling for ASPIRE</a:t>
            </a:r>
            <a:br>
              <a:rPr lang="en-US" sz="6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6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</a:t>
            </a:r>
            <a:r>
              <a:rPr lang="en-US" sz="6600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Refresher</a:t>
            </a:r>
            <a:br>
              <a:rPr lang="en-US" sz="6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66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02D12D-BD44-3351-BF4A-D006A7BDA6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defTabSz="91440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cap="none" spc="0" normalizeH="0" baseline="0" noProof="0">
                <a:ln>
                  <a:noFill/>
                </a:ln>
                <a:effectLst/>
                <a:uLnTx/>
                <a:uFillTx/>
              </a:rPr>
              <a:t>22-Jan-2025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3027B3-2AA6-EE05-838A-43A6451C6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defTabSz="91440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FD7FB8B-41BE-4FD0-9A2B-A922356976AA}" type="slidenum">
              <a:rPr kumimoji="0" lang="en-US" b="0" i="0" u="none" strike="noStrike" cap="none" spc="0" normalizeH="0" baseline="0" noProof="0" smtClean="0">
                <a:ln>
                  <a:noFill/>
                </a:ln>
                <a:effectLst/>
                <a:uLnTx/>
                <a:uFillTx/>
              </a:rPr>
              <a:pPr marR="0" lvl="0" indent="0" defTabSz="914400" fontAlgn="auto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b="0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9D112A7-28F2-8D2A-45FD-0DBA350969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7806" y="1368373"/>
            <a:ext cx="4115157" cy="4121253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155873711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Content Slide- Master">
  <a:themeElements>
    <a:clrScheme name="New YSM Webcolors- 1-12-2020">
      <a:dk1>
        <a:srgbClr val="000000"/>
      </a:dk1>
      <a:lt1>
        <a:srgbClr val="FFFFFF"/>
      </a:lt1>
      <a:dk2>
        <a:srgbClr val="224570"/>
      </a:dk2>
      <a:lt2>
        <a:srgbClr val="E7E6E6"/>
      </a:lt2>
      <a:accent1>
        <a:srgbClr val="1271E3"/>
      </a:accent1>
      <a:accent2>
        <a:srgbClr val="E96051"/>
      </a:accent2>
      <a:accent3>
        <a:srgbClr val="71939C"/>
      </a:accent3>
      <a:accent4>
        <a:srgbClr val="444C57"/>
      </a:accent4>
      <a:accent5>
        <a:srgbClr val="FFB833"/>
      </a:accent5>
      <a:accent6>
        <a:srgbClr val="3BB3E5"/>
      </a:accent6>
      <a:hlink>
        <a:srgbClr val="4B617C"/>
      </a:hlink>
      <a:folHlink>
        <a:srgbClr val="B3E7F8"/>
      </a:folHlink>
    </a:clrScheme>
    <a:fontScheme name="Custom 2">
      <a:majorFont>
        <a:latin typeface="Times New Roman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dirty="0">
            <a:solidFill>
              <a:schemeClr val="tx2"/>
            </a:solidFill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6" id="{AE23C7B2-4889-7143-91C7-C9D076B9C18C}" vid="{D5584349-9AC3-0947-BF6C-B9243D998CD1}"/>
    </a:ext>
  </a:extLst>
</a:theme>
</file>

<file path=ppt/theme/theme3.xml><?xml version="1.0" encoding="utf-8"?>
<a:theme xmlns:a="http://schemas.openxmlformats.org/drawingml/2006/main" name="Content Slides">
  <a:themeElements>
    <a:clrScheme name="Custom 2">
      <a:dk1>
        <a:srgbClr val="000000"/>
      </a:dk1>
      <a:lt1>
        <a:srgbClr val="FFFFFF"/>
      </a:lt1>
      <a:dk2>
        <a:srgbClr val="585858"/>
      </a:dk2>
      <a:lt2>
        <a:srgbClr val="C2C0C0"/>
      </a:lt2>
      <a:accent1>
        <a:srgbClr val="467FCC"/>
      </a:accent1>
      <a:accent2>
        <a:srgbClr val="55A51C"/>
      </a:accent2>
      <a:accent3>
        <a:srgbClr val="80CDE9"/>
      </a:accent3>
      <a:accent4>
        <a:srgbClr val="A098E4"/>
      </a:accent4>
      <a:accent5>
        <a:srgbClr val="F7941D"/>
      </a:accent5>
      <a:accent6>
        <a:srgbClr val="004DA4"/>
      </a:accent6>
      <a:hlink>
        <a:srgbClr val="467FCC"/>
      </a:hlink>
      <a:folHlink>
        <a:srgbClr val="C4DF9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2_New_Blue_YSM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Content Slides">
  <a:themeElements>
    <a:clrScheme name="YSM New Brand">
      <a:dk1>
        <a:srgbClr val="000000"/>
      </a:dk1>
      <a:lt1>
        <a:srgbClr val="FFFFFF"/>
      </a:lt1>
      <a:dk2>
        <a:srgbClr val="585858"/>
      </a:dk2>
      <a:lt2>
        <a:srgbClr val="C2C0C0"/>
      </a:lt2>
      <a:accent1>
        <a:srgbClr val="467FCC"/>
      </a:accent1>
      <a:accent2>
        <a:srgbClr val="55A51C"/>
      </a:accent2>
      <a:accent3>
        <a:srgbClr val="80CDE9"/>
      </a:accent3>
      <a:accent4>
        <a:srgbClr val="A098E4"/>
      </a:accent4>
      <a:accent5>
        <a:srgbClr val="F7941D"/>
      </a:accent5>
      <a:accent6>
        <a:srgbClr val="004DA4"/>
      </a:accent6>
      <a:hlink>
        <a:srgbClr val="467FCC"/>
      </a:hlink>
      <a:folHlink>
        <a:srgbClr val="C4DF9B"/>
      </a:folHlink>
    </a:clrScheme>
    <a:fontScheme name="2_New_Blue_YSM_2">
      <a:majorFont>
        <a:latin typeface="Georgia"/>
        <a:ea typeface="Gulim"/>
        <a:cs typeface="Gulim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2_New_Blue_YSM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Content Slides">
  <a:themeElements>
    <a:clrScheme name="Custom 2">
      <a:dk1>
        <a:srgbClr val="000000"/>
      </a:dk1>
      <a:lt1>
        <a:srgbClr val="FFFFFF"/>
      </a:lt1>
      <a:dk2>
        <a:srgbClr val="585858"/>
      </a:dk2>
      <a:lt2>
        <a:srgbClr val="C2C0C0"/>
      </a:lt2>
      <a:accent1>
        <a:srgbClr val="467FCC"/>
      </a:accent1>
      <a:accent2>
        <a:srgbClr val="55A51C"/>
      </a:accent2>
      <a:accent3>
        <a:srgbClr val="80CDE9"/>
      </a:accent3>
      <a:accent4>
        <a:srgbClr val="A098E4"/>
      </a:accent4>
      <a:accent5>
        <a:srgbClr val="F7941D"/>
      </a:accent5>
      <a:accent6>
        <a:srgbClr val="004DA4"/>
      </a:accent6>
      <a:hlink>
        <a:srgbClr val="467FCC"/>
      </a:hlink>
      <a:folHlink>
        <a:srgbClr val="C4DF9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2_New_Blue_YSM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7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10265</TotalTime>
  <Words>1192</Words>
  <Application>Microsoft Office PowerPoint</Application>
  <PresentationFormat>Widescreen</PresentationFormat>
  <Paragraphs>288</Paragraphs>
  <Slides>22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22</vt:i4>
      </vt:variant>
      <vt:variant>
        <vt:lpstr>Custom Shows</vt:lpstr>
      </vt:variant>
      <vt:variant>
        <vt:i4>1</vt:i4>
      </vt:variant>
    </vt:vector>
  </HeadingPairs>
  <TitlesOfParts>
    <vt:vector size="43" baseType="lpstr">
      <vt:lpstr>ADLaM Display</vt:lpstr>
      <vt:lpstr>Arial</vt:lpstr>
      <vt:lpstr>Calibri</vt:lpstr>
      <vt:lpstr>Calibri Light</vt:lpstr>
      <vt:lpstr>Georgia</vt:lpstr>
      <vt:lpstr>Helvetica Regular</vt:lpstr>
      <vt:lpstr>Microsoft Sans Serif</vt:lpstr>
      <vt:lpstr>Proxima Nova Regular</vt:lpstr>
      <vt:lpstr>Symbol</vt:lpstr>
      <vt:lpstr>Symbol MT</vt:lpstr>
      <vt:lpstr>Times New Roman</vt:lpstr>
      <vt:lpstr>Wingdings</vt:lpstr>
      <vt:lpstr>YaleNew</vt:lpstr>
      <vt:lpstr>1_Office Theme</vt:lpstr>
      <vt:lpstr>Content Slide- Master</vt:lpstr>
      <vt:lpstr>Content Slides</vt:lpstr>
      <vt:lpstr>1_Content Slides</vt:lpstr>
      <vt:lpstr>2_Content Slides</vt:lpstr>
      <vt:lpstr>Office Theme</vt:lpstr>
      <vt:lpstr>3_Office Theme</vt:lpstr>
      <vt:lpstr>Anticoagulation in Intracerebral Hemorrhage  Survivors for Stroke PreventIon and REcovery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AspireNet v4 </vt:lpstr>
      <vt:lpstr>AspireNet v4</vt:lpstr>
      <vt:lpstr>Enrolling for ASPIRE -Refresher </vt:lpstr>
      <vt:lpstr>Review Admissions Daily</vt:lpstr>
      <vt:lpstr>ICH + AF = Eligible for ASPIRE until Ruled-out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Talking Points with HCPs, cont.</vt:lpstr>
      <vt:lpstr>PowerPoint Presentation</vt:lpstr>
      <vt:lpstr>PowerPoint Presentation</vt:lpstr>
      <vt:lpstr>PowerPoint Presentation</vt:lpstr>
      <vt:lpstr>PowerPoint Presentation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Anticoagulation in Intracerebral Hemorrhage (ICH) Survivors for Stroke PreventIon and REcovery</dc:title>
  <dc:creator>Viscoli, Catherine</dc:creator>
  <cp:lastModifiedBy>Viscoli, Catherine</cp:lastModifiedBy>
  <cp:revision>1752</cp:revision>
  <cp:lastPrinted>2025-01-20T16:12:07Z</cp:lastPrinted>
  <dcterms:created xsi:type="dcterms:W3CDTF">2020-12-11T19:14:46Z</dcterms:created>
  <dcterms:modified xsi:type="dcterms:W3CDTF">2025-01-22T15:10:23Z</dcterms:modified>
</cp:coreProperties>
</file>