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60" r:id="rId4"/>
    <p:sldId id="267" r:id="rId5"/>
    <p:sldId id="259" r:id="rId6"/>
    <p:sldId id="258" r:id="rId7"/>
    <p:sldId id="266" r:id="rId8"/>
    <p:sldId id="316" r:id="rId9"/>
    <p:sldId id="317" r:id="rId10"/>
    <p:sldId id="318" r:id="rId11"/>
    <p:sldId id="319" r:id="rId12"/>
    <p:sldId id="282" r:id="rId13"/>
    <p:sldId id="281" r:id="rId14"/>
    <p:sldId id="312" r:id="rId15"/>
    <p:sldId id="313" r:id="rId16"/>
    <p:sldId id="320" r:id="rId17"/>
    <p:sldId id="268" r:id="rId18"/>
    <p:sldId id="262" r:id="rId19"/>
    <p:sldId id="261" r:id="rId20"/>
    <p:sldId id="269" r:id="rId21"/>
    <p:sldId id="270" r:id="rId22"/>
    <p:sldId id="284" r:id="rId23"/>
    <p:sldId id="291" r:id="rId24"/>
    <p:sldId id="310"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27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4"/>
    <p:restoredTop sz="87219" autoAdjust="0"/>
  </p:normalViewPr>
  <p:slideViewPr>
    <p:cSldViewPr>
      <p:cViewPr varScale="1">
        <p:scale>
          <a:sx n="60" d="100"/>
          <a:sy n="60" d="100"/>
        </p:scale>
        <p:origin x="494" y="-2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0F0C47-AB35-4DAB-95C6-A92279B3F31A}" type="datetimeFigureOut">
              <a:rPr lang="en-US" smtClean="0"/>
              <a:pPr/>
              <a:t>8/22/2018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AF0056-6AE8-4EEF-8FE3-7467EFE5C115}" type="slidenum">
              <a:rPr lang="en-US" smtClean="0"/>
              <a:pPr/>
              <a:t>‹#›</a:t>
            </a:fld>
            <a:endParaRPr lang="en-US"/>
          </a:p>
        </p:txBody>
      </p:sp>
    </p:spTree>
    <p:extLst>
      <p:ext uri="{BB962C8B-B14F-4D97-AF65-F5344CB8AC3E}">
        <p14:creationId xmlns:p14="http://schemas.microsoft.com/office/powerpoint/2010/main" val="219538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F0056-6AE8-4EEF-8FE3-7467EFE5C115}" type="slidenum">
              <a:rPr lang="en-US" smtClean="0"/>
              <a:pPr/>
              <a:t>2</a:t>
            </a:fld>
            <a:endParaRPr lang="en-US"/>
          </a:p>
        </p:txBody>
      </p:sp>
    </p:spTree>
    <p:extLst>
      <p:ext uri="{BB962C8B-B14F-4D97-AF65-F5344CB8AC3E}">
        <p14:creationId xmlns:p14="http://schemas.microsoft.com/office/powerpoint/2010/main" val="366202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0FEA1-91FE-6640-ADBF-4D08DDDBD880}" type="slidenum">
              <a:rPr lang="en-US" smtClean="0"/>
              <a:t>8</a:t>
            </a:fld>
            <a:endParaRPr lang="en-US"/>
          </a:p>
        </p:txBody>
      </p:sp>
    </p:spTree>
    <p:extLst>
      <p:ext uri="{BB962C8B-B14F-4D97-AF65-F5344CB8AC3E}">
        <p14:creationId xmlns:p14="http://schemas.microsoft.com/office/powerpoint/2010/main" val="77335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13</a:t>
            </a:fld>
            <a:endParaRPr lang="en-US"/>
          </a:p>
        </p:txBody>
      </p:sp>
    </p:spTree>
    <p:extLst>
      <p:ext uri="{BB962C8B-B14F-4D97-AF65-F5344CB8AC3E}">
        <p14:creationId xmlns:p14="http://schemas.microsoft.com/office/powerpoint/2010/main" val="341873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AF341-DF03-4A3D-BCDB-0D371384FCBB}" type="slidenum">
              <a:rPr lang="en-US" smtClean="0"/>
              <a:t>27</a:t>
            </a:fld>
            <a:endParaRPr lang="en-US"/>
          </a:p>
        </p:txBody>
      </p:sp>
    </p:spTree>
    <p:extLst>
      <p:ext uri="{BB962C8B-B14F-4D97-AF65-F5344CB8AC3E}">
        <p14:creationId xmlns:p14="http://schemas.microsoft.com/office/powerpoint/2010/main" val="293508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F2E1ABD-F44A-4ADE-9691-C7342A8745E4}" type="slidenum">
              <a:rPr lang="en-US" smtClean="0"/>
              <a:pPr>
                <a:defRPr/>
              </a:pPr>
              <a:t>28</a:t>
            </a:fld>
            <a:endParaRPr lang="en-US"/>
          </a:p>
        </p:txBody>
      </p:sp>
    </p:spTree>
    <p:extLst>
      <p:ext uri="{BB962C8B-B14F-4D97-AF65-F5344CB8AC3E}">
        <p14:creationId xmlns:p14="http://schemas.microsoft.com/office/powerpoint/2010/main" val="102078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enrollment</a:t>
            </a:r>
            <a:r>
              <a:rPr lang="en-US" baseline="0" dirty="0" smtClean="0"/>
              <a:t> process here</a:t>
            </a:r>
            <a:endParaRPr lang="en-US" dirty="0"/>
          </a:p>
        </p:txBody>
      </p:sp>
      <p:sp>
        <p:nvSpPr>
          <p:cNvPr id="4" name="Slide Number Placeholder 3"/>
          <p:cNvSpPr>
            <a:spLocks noGrp="1"/>
          </p:cNvSpPr>
          <p:nvPr>
            <p:ph type="sldNum" sz="quarter" idx="10"/>
          </p:nvPr>
        </p:nvSpPr>
        <p:spPr/>
        <p:txBody>
          <a:bodyPr/>
          <a:lstStyle/>
          <a:p>
            <a:fld id="{9FFAF341-DF03-4A3D-BCDB-0D371384FCBB}" type="slidenum">
              <a:rPr lang="en-US" smtClean="0"/>
              <a:t>34</a:t>
            </a:fld>
            <a:endParaRPr lang="en-US"/>
          </a:p>
        </p:txBody>
      </p:sp>
    </p:spTree>
    <p:extLst>
      <p:ext uri="{BB962C8B-B14F-4D97-AF65-F5344CB8AC3E}">
        <p14:creationId xmlns:p14="http://schemas.microsoft.com/office/powerpoint/2010/main" val="253331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76861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9079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33302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281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9891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7723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81278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4595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83307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628650" y="1825626"/>
            <a:ext cx="78867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97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6686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BE6076-36A8-471E-A2A9-2434A71A66B6}"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419232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BE6076-36A8-471E-A2A9-2434A71A66B6}" type="datetimeFigureOut">
              <a:rPr lang="en-US" smtClean="0"/>
              <a:pPr/>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43740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57028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40321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6BE6076-36A8-471E-A2A9-2434A71A66B6}" type="datetimeFigureOut">
              <a:rPr lang="en-US" smtClean="0"/>
              <a:pPr/>
              <a:t>8/22/2018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899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93916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BE6076-36A8-471E-A2A9-2434A71A66B6}" type="datetimeFigureOut">
              <a:rPr lang="en-US" smtClean="0"/>
              <a:pPr/>
              <a:t>8/22/2018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EC9C90F-46FB-4299-B0AB-C6FD08FCE102}" type="slidenum">
              <a:rPr lang="en-US" smtClean="0"/>
              <a:pPr/>
              <a:t>‹#›</a:t>
            </a:fld>
            <a:endParaRPr lang="en-US"/>
          </a:p>
        </p:txBody>
      </p:sp>
    </p:spTree>
    <p:extLst>
      <p:ext uri="{BB962C8B-B14F-4D97-AF65-F5344CB8AC3E}">
        <p14:creationId xmlns:p14="http://schemas.microsoft.com/office/powerpoint/2010/main" val="24720089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icklejb@ucmail.uc.edu" TargetMode="External"/><Relationship Id="rId2" Type="http://schemas.openxmlformats.org/officeDocument/2006/relationships/hyperlink" Target="mailto:kcgossel@med.umich.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Coordinator Webinar and Round Table Discussion</a:t>
            </a:r>
          </a:p>
        </p:txBody>
      </p:sp>
      <p:sp>
        <p:nvSpPr>
          <p:cNvPr id="3" name="Subtitle 2"/>
          <p:cNvSpPr>
            <a:spLocks noGrp="1"/>
          </p:cNvSpPr>
          <p:nvPr>
            <p:ph type="subTitle" idx="1"/>
          </p:nvPr>
        </p:nvSpPr>
        <p:spPr/>
        <p:txBody>
          <a:bodyPr/>
          <a:lstStyle/>
          <a:p>
            <a:r>
              <a:rPr lang="en-US" dirty="0" smtClean="0">
                <a:solidFill>
                  <a:schemeClr val="tx2"/>
                </a:solidFill>
              </a:rPr>
              <a:t>August 22, </a:t>
            </a:r>
            <a:r>
              <a:rPr lang="en-US" dirty="0">
                <a:solidFill>
                  <a:schemeClr val="tx2"/>
                </a:solidFill>
              </a:rPr>
              <a:t>2018</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 y="609600"/>
            <a:ext cx="3276600" cy="74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72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Core Lab reminders and Updates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Lab specimens sent in recently without being labeled</a:t>
            </a:r>
          </a:p>
          <a:p>
            <a:pPr>
              <a:buFont typeface="Wingdings" panose="05000000000000000000" pitchFamily="2" charset="2"/>
              <a:buChar char="Ø"/>
            </a:pPr>
            <a:r>
              <a:rPr lang="en-US" dirty="0" smtClean="0"/>
              <a:t>Please remind coordinators about this!</a:t>
            </a:r>
          </a:p>
          <a:p>
            <a:pPr>
              <a:buFont typeface="Wingdings" panose="05000000000000000000" pitchFamily="2" charset="2"/>
              <a:buChar char="Ø"/>
            </a:pPr>
            <a:r>
              <a:rPr lang="en-US" dirty="0" smtClean="0"/>
              <a:t>New lab kits shipping module is being created in </a:t>
            </a:r>
            <a:r>
              <a:rPr lang="en-US" dirty="0" err="1" smtClean="0"/>
              <a:t>WebDCU</a:t>
            </a:r>
            <a:r>
              <a:rPr lang="en-US" dirty="0" smtClean="0"/>
              <a:t>-more details will be shared next week on the webinar.  </a:t>
            </a:r>
            <a:endParaRPr lang="en-US" dirty="0"/>
          </a:p>
        </p:txBody>
      </p:sp>
    </p:spTree>
    <p:extLst>
      <p:ext uri="{BB962C8B-B14F-4D97-AF65-F5344CB8AC3E}">
        <p14:creationId xmlns:p14="http://schemas.microsoft.com/office/powerpoint/2010/main" val="457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t>        Reminders and updates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Monthly ARCADIA webinar next Tuesday at 2pm ET!</a:t>
            </a:r>
          </a:p>
          <a:p>
            <a:pPr>
              <a:buFont typeface="Wingdings" panose="05000000000000000000" pitchFamily="2" charset="2"/>
              <a:buChar char="Ø"/>
            </a:pPr>
            <a:r>
              <a:rPr lang="en-US" dirty="0" smtClean="0"/>
              <a:t>Weekly Email updates from the ARCADIA PIs</a:t>
            </a:r>
          </a:p>
          <a:p>
            <a:pPr>
              <a:buFont typeface="Wingdings" panose="05000000000000000000" pitchFamily="2" charset="2"/>
              <a:buChar char="Ø"/>
            </a:pPr>
            <a:r>
              <a:rPr lang="en-US" dirty="0" smtClean="0"/>
              <a:t>Newsletter is going out bi-weekly from Daniel Velez</a:t>
            </a:r>
          </a:p>
          <a:p>
            <a:pPr marL="0" indent="0">
              <a:buNone/>
            </a:pPr>
            <a:endParaRPr lang="en-US" dirty="0" smtClean="0"/>
          </a:p>
          <a:p>
            <a:pPr marL="0" indent="0">
              <a:buNone/>
            </a:pPr>
            <a:r>
              <a:rPr lang="en-US" b="1" dirty="0" smtClean="0">
                <a:solidFill>
                  <a:srgbClr val="FF0000"/>
                </a:solidFill>
              </a:rPr>
              <a:t>If you think one of your sites might need a refresher training reach out to me.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806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Updates</a:t>
            </a:r>
            <a:br>
              <a:rPr lang="en-US" dirty="0"/>
            </a:br>
            <a:r>
              <a:rPr lang="en-US" dirty="0"/>
              <a:t>Sleep Smart</a:t>
            </a:r>
          </a:p>
        </p:txBody>
      </p:sp>
      <p:sp>
        <p:nvSpPr>
          <p:cNvPr id="3" name="Content Placeholder 2"/>
          <p:cNvSpPr>
            <a:spLocks noGrp="1"/>
          </p:cNvSpPr>
          <p:nvPr>
            <p:ph idx="1"/>
          </p:nvPr>
        </p:nvSpPr>
        <p:spPr/>
        <p:txBody>
          <a:bodyPr>
            <a:normAutofit/>
          </a:bodyPr>
          <a:lstStyle/>
          <a:p>
            <a:endParaRPr lang="en-US" b="1" u="sng" dirty="0"/>
          </a:p>
          <a:p>
            <a:endParaRPr lang="en-US" b="1" u="sng" dirty="0"/>
          </a:p>
          <a:p>
            <a:endParaRPr lang="en-US" b="1" u="sng" dirty="0"/>
          </a:p>
          <a:p>
            <a:r>
              <a:rPr lang="en-US" sz="2400" dirty="0">
                <a:latin typeface="+mn-lt"/>
              </a:rPr>
              <a:t>Sleep </a:t>
            </a:r>
            <a:r>
              <a:rPr lang="en-US" sz="2400" dirty="0" smtClean="0">
                <a:latin typeface="+mn-lt"/>
              </a:rPr>
              <a:t>Smart PI: Devin Brown MD</a:t>
            </a:r>
            <a:endParaRPr lang="en-US" sz="2400" dirty="0">
              <a:latin typeface="+mn-lt"/>
            </a:endParaRPr>
          </a:p>
          <a:p>
            <a:endParaRPr lang="en-US" b="1" u="sng" dirty="0">
              <a:latin typeface="+mn-lt"/>
            </a:endParaRPr>
          </a:p>
          <a:p>
            <a:pPr marL="0" indent="0">
              <a:buNone/>
            </a:pPr>
            <a:r>
              <a:rPr lang="en-US" dirty="0" smtClean="0">
                <a:latin typeface="+mn-lt"/>
              </a:rPr>
              <a:t>     Project Manager’s: </a:t>
            </a:r>
            <a:r>
              <a:rPr lang="en-US" dirty="0">
                <a:latin typeface="+mn-lt"/>
              </a:rPr>
              <a:t>Kayla </a:t>
            </a:r>
            <a:r>
              <a:rPr lang="en-US" dirty="0" smtClean="0">
                <a:latin typeface="+mn-lt"/>
              </a:rPr>
              <a:t>Gosselin </a:t>
            </a:r>
            <a:endParaRPr lang="en-US" dirty="0">
              <a:latin typeface="+mn-lt"/>
            </a:endParaRPr>
          </a:p>
          <a:p>
            <a:pPr marL="0" indent="0">
              <a:buNone/>
            </a:pPr>
            <a:r>
              <a:rPr lang="en-US" dirty="0">
                <a:latin typeface="+mn-lt"/>
              </a:rPr>
              <a:t>                               </a:t>
            </a:r>
            <a:r>
              <a:rPr lang="en-US" dirty="0" smtClean="0">
                <a:latin typeface="+mn-lt"/>
              </a:rPr>
              <a:t>        Joelle</a:t>
            </a:r>
            <a:r>
              <a:rPr lang="en-US" dirty="0">
                <a:latin typeface="+mn-lt"/>
              </a:rPr>
              <a:t>, </a:t>
            </a:r>
            <a:r>
              <a:rPr lang="en-US" dirty="0" err="1">
                <a:latin typeface="+mn-lt"/>
              </a:rPr>
              <a:t>Sickler</a:t>
            </a:r>
            <a:r>
              <a:rPr lang="en-US" dirty="0">
                <a:latin typeface="+mn-lt"/>
              </a:rPr>
              <a:t>  </a:t>
            </a:r>
            <a:endParaRPr lang="en-US" dirty="0" smtClean="0">
              <a:latin typeface="+mn-lt"/>
            </a:endParaRPr>
          </a:p>
          <a:p>
            <a:pPr marL="0" indent="0">
              <a:buNone/>
            </a:pPr>
            <a:r>
              <a:rPr lang="en-US" dirty="0" smtClean="0"/>
              <a:t>     Sleep </a:t>
            </a:r>
            <a:r>
              <a:rPr lang="en-US" dirty="0"/>
              <a:t>SMART Data </a:t>
            </a:r>
            <a:r>
              <a:rPr lang="en-US" dirty="0" smtClean="0"/>
              <a:t>Manager’s: </a:t>
            </a:r>
            <a:r>
              <a:rPr lang="en-US" dirty="0" err="1" smtClean="0"/>
              <a:t>Faria</a:t>
            </a:r>
            <a:r>
              <a:rPr lang="en-US" dirty="0" smtClean="0"/>
              <a:t> </a:t>
            </a:r>
            <a:r>
              <a:rPr lang="en-US" dirty="0" err="1" smtClean="0"/>
              <a:t>Khattak</a:t>
            </a:r>
            <a:r>
              <a:rPr lang="en-US" dirty="0" smtClean="0"/>
              <a:t> and</a:t>
            </a:r>
          </a:p>
          <a:p>
            <a:pPr marL="0" indent="0">
              <a:buNone/>
            </a:pPr>
            <a:r>
              <a:rPr lang="en-US" dirty="0"/>
              <a:t> </a:t>
            </a:r>
            <a:r>
              <a:rPr lang="en-US" dirty="0" smtClean="0"/>
              <a:t>                                            </a:t>
            </a:r>
            <a:r>
              <a:rPr lang="en-US" dirty="0"/>
              <a:t> </a:t>
            </a:r>
            <a:r>
              <a:rPr lang="en-US" dirty="0" smtClean="0"/>
              <a:t>             Jocelyn </a:t>
            </a:r>
            <a:r>
              <a:rPr lang="en-US" dirty="0"/>
              <a:t>Anderson</a:t>
            </a:r>
          </a:p>
          <a:p>
            <a:pPr marL="0" indent="0">
              <a:buNone/>
            </a:pPr>
            <a:endParaRPr lang="en-US" dirty="0">
              <a:latin typeface="+mn-lt"/>
            </a:endParaRPr>
          </a:p>
          <a:p>
            <a:endParaRPr lang="en-US" dirty="0"/>
          </a:p>
        </p:txBody>
      </p:sp>
    </p:spTree>
    <p:extLst>
      <p:ext uri="{BB962C8B-B14F-4D97-AF65-F5344CB8AC3E}">
        <p14:creationId xmlns:p14="http://schemas.microsoft.com/office/powerpoint/2010/main" val="184124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8422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id:image001.jpg@01CFD0D9.0776A3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6100763"/>
            <a:ext cx="1397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96945" y="5938038"/>
            <a:ext cx="1178705" cy="50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700" dirty="0">
                <a:latin typeface="+mn-lt"/>
              </a:rPr>
              <a:t>				MOST </a:t>
            </a:r>
            <a:r>
              <a:rPr lang="en-US" sz="3000" dirty="0"/>
              <a:t>Study Team</a:t>
            </a:r>
          </a:p>
        </p:txBody>
      </p:sp>
      <p:sp>
        <p:nvSpPr>
          <p:cNvPr id="3" name="Content Placeholder 2"/>
          <p:cNvSpPr>
            <a:spLocks noGrp="1"/>
          </p:cNvSpPr>
          <p:nvPr>
            <p:ph idx="1"/>
          </p:nvPr>
        </p:nvSpPr>
        <p:spPr/>
        <p:txBody>
          <a:bodyPr>
            <a:normAutofit lnSpcReduction="10000"/>
          </a:bodyPr>
          <a:lstStyle/>
          <a:p>
            <a:pPr marL="0" indent="0">
              <a:buNone/>
              <a:defRPr/>
            </a:pPr>
            <a:r>
              <a:rPr lang="en-US" sz="1350" b="1" dirty="0"/>
              <a:t>Principal Investigators</a:t>
            </a:r>
          </a:p>
          <a:p>
            <a:pPr lvl="1">
              <a:defRPr/>
            </a:pPr>
            <a:r>
              <a:rPr lang="en-US" sz="1350" dirty="0"/>
              <a:t>(Lead) Opeolu Adeoye, MD, MS, University of Cincinnati</a:t>
            </a:r>
          </a:p>
          <a:p>
            <a:pPr lvl="1">
              <a:defRPr/>
            </a:pPr>
            <a:r>
              <a:rPr lang="en-US" sz="1350" dirty="0"/>
              <a:t>Andrew Barreto, MD, MS, University of Texas-Houston</a:t>
            </a:r>
          </a:p>
          <a:p>
            <a:pPr lvl="1">
              <a:defRPr/>
            </a:pPr>
            <a:r>
              <a:rPr lang="en-US" sz="1350" dirty="0"/>
              <a:t>Jim Grotta, MD, Memorial Hermann Hospital-Texas Medical Center, Houston</a:t>
            </a:r>
          </a:p>
          <a:p>
            <a:pPr lvl="1">
              <a:defRPr/>
            </a:pPr>
            <a:r>
              <a:rPr lang="en-US" sz="1350" dirty="0"/>
              <a:t>Joe Broderick, MD, University of Cincinnati</a:t>
            </a:r>
          </a:p>
          <a:p>
            <a:pPr lvl="1">
              <a:defRPr/>
            </a:pPr>
            <a:r>
              <a:rPr lang="en-US" sz="1350" dirty="0"/>
              <a:t>Colin Derdeyn, MD, University of Iowa</a:t>
            </a:r>
          </a:p>
          <a:p>
            <a:pPr marL="0" indent="0">
              <a:buNone/>
              <a:defRPr/>
            </a:pPr>
            <a:endParaRPr lang="en-US" sz="1350" b="1" dirty="0"/>
          </a:p>
          <a:p>
            <a:pPr marL="0" indent="0">
              <a:buNone/>
              <a:defRPr/>
            </a:pPr>
            <a:r>
              <a:rPr lang="en-US" sz="1350" b="1" dirty="0"/>
              <a:t>University of Cincinnati Clinical Coordinating Center</a:t>
            </a:r>
          </a:p>
          <a:p>
            <a:pPr lvl="1">
              <a:defRPr/>
            </a:pPr>
            <a:r>
              <a:rPr lang="en-US" sz="1350" dirty="0"/>
              <a:t>S. Iris Deeds, CCRP – Lead Trial Coordinator (deedsss@ucmail.uc.edu)</a:t>
            </a:r>
            <a:endParaRPr lang="en-US" sz="1350" b="1" dirty="0"/>
          </a:p>
          <a:p>
            <a:pPr marL="0" indent="0">
              <a:buNone/>
              <a:defRPr/>
            </a:pPr>
            <a:endParaRPr lang="en-US" sz="1350" b="1" dirty="0"/>
          </a:p>
          <a:p>
            <a:pPr marL="0" indent="0">
              <a:buNone/>
              <a:defRPr/>
            </a:pPr>
            <a:r>
              <a:rPr lang="en-US" sz="1350" b="1" dirty="0"/>
              <a:t>NIH StrokeNet National Coordinating Center</a:t>
            </a:r>
          </a:p>
          <a:p>
            <a:pPr lvl="1">
              <a:defRPr/>
            </a:pPr>
            <a:r>
              <a:rPr lang="en-US" sz="1350" dirty="0"/>
              <a:t>Teresa Murrell-Bohn, RN, CCRC – NCC MOST Project Manager (murreltm@ucmail.uc.edu)</a:t>
            </a:r>
          </a:p>
          <a:p>
            <a:pPr>
              <a:defRPr/>
            </a:pPr>
            <a:endParaRPr lang="en-US" dirty="0"/>
          </a:p>
        </p:txBody>
      </p:sp>
      <p:pic>
        <p:nvPicPr>
          <p:cNvPr id="3076" name="Picture 1" descr="cid:image001.jpg@01CFD0D9.0776A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56" y="6103470"/>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7613" y="1029892"/>
            <a:ext cx="1250156"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55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29" y="1181101"/>
            <a:ext cx="7886700" cy="994172"/>
          </a:xfrm>
        </p:spPr>
        <p:txBody>
          <a:bodyPr/>
          <a:lstStyle/>
          <a:p>
            <a:pPr>
              <a:defRPr/>
            </a:pPr>
            <a:r>
              <a:rPr lang="en-US" sz="2700" dirty="0">
                <a:latin typeface="+mn-lt"/>
              </a:rPr>
              <a:t>			MOST </a:t>
            </a:r>
            <a:r>
              <a:rPr lang="en-US" sz="3000" dirty="0">
                <a:latin typeface="+mn-lt"/>
              </a:rPr>
              <a:t>Projected Timeline</a:t>
            </a:r>
            <a:endParaRPr lang="en-US" sz="3000" dirty="0"/>
          </a:p>
        </p:txBody>
      </p:sp>
      <p:sp>
        <p:nvSpPr>
          <p:cNvPr id="3" name="Content Placeholder 2"/>
          <p:cNvSpPr>
            <a:spLocks noGrp="1"/>
          </p:cNvSpPr>
          <p:nvPr>
            <p:ph idx="1"/>
          </p:nvPr>
        </p:nvSpPr>
        <p:spPr>
          <a:xfrm>
            <a:off x="633413" y="1968104"/>
            <a:ext cx="7859316" cy="4661296"/>
          </a:xfrm>
        </p:spPr>
        <p:txBody>
          <a:bodyPr>
            <a:normAutofit fontScale="55000" lnSpcReduction="20000"/>
          </a:bodyPr>
          <a:lstStyle/>
          <a:p>
            <a:pPr lvl="2">
              <a:defRPr/>
            </a:pPr>
            <a:endParaRPr lang="en-US" sz="1350" b="1" dirty="0"/>
          </a:p>
          <a:p>
            <a:pPr lvl="2">
              <a:defRPr/>
            </a:pPr>
            <a:r>
              <a:rPr lang="en-US" sz="2500" b="1" dirty="0"/>
              <a:t>Mid-November, 2018 </a:t>
            </a:r>
          </a:p>
          <a:p>
            <a:pPr lvl="3">
              <a:defRPr/>
            </a:pPr>
            <a:r>
              <a:rPr lang="en-US" sz="2500" dirty="0"/>
              <a:t>Plan to resubmit to FDA following completion of IP (Investigational Product) stability testing  </a:t>
            </a:r>
          </a:p>
          <a:p>
            <a:pPr lvl="2">
              <a:defRPr/>
            </a:pPr>
            <a:endParaRPr lang="en-US" sz="2500" dirty="0"/>
          </a:p>
          <a:p>
            <a:pPr lvl="2">
              <a:defRPr/>
            </a:pPr>
            <a:r>
              <a:rPr lang="en-US" sz="2500" b="1" dirty="0"/>
              <a:t>Mid-December, 2018 </a:t>
            </a:r>
            <a:r>
              <a:rPr lang="en-US" sz="2500" dirty="0"/>
              <a:t>– </a:t>
            </a:r>
          </a:p>
          <a:p>
            <a:pPr lvl="3">
              <a:defRPr/>
            </a:pPr>
            <a:r>
              <a:rPr lang="en-US" sz="2500" dirty="0"/>
              <a:t>Plan is to </a:t>
            </a:r>
            <a:r>
              <a:rPr lang="en-US" sz="2500" dirty="0" smtClean="0"/>
              <a:t>submit </a:t>
            </a:r>
            <a:r>
              <a:rPr lang="en-US" sz="2500" dirty="0"/>
              <a:t>to CIRB (Amendment 1)</a:t>
            </a:r>
          </a:p>
          <a:p>
            <a:pPr lvl="3">
              <a:defRPr/>
            </a:pPr>
            <a:r>
              <a:rPr lang="en-US" sz="2500" dirty="0" smtClean="0"/>
              <a:t>Targeting January, 2019, for CIRB approval of Amendment 1</a:t>
            </a:r>
          </a:p>
          <a:p>
            <a:pPr lvl="4">
              <a:defRPr/>
            </a:pPr>
            <a:endParaRPr lang="en-US" sz="2500" dirty="0" smtClean="0"/>
          </a:p>
          <a:p>
            <a:pPr lvl="2">
              <a:defRPr/>
            </a:pPr>
            <a:r>
              <a:rPr lang="en-US" sz="2500" b="1" dirty="0"/>
              <a:t>Early-mid January, 2019</a:t>
            </a:r>
          </a:p>
          <a:p>
            <a:pPr lvl="3">
              <a:defRPr/>
            </a:pPr>
            <a:r>
              <a:rPr lang="en-US" sz="2500" dirty="0" smtClean="0"/>
              <a:t>MOST Protocol Training Webinars to begin</a:t>
            </a:r>
          </a:p>
          <a:p>
            <a:pPr marL="1028700" lvl="3" indent="0">
              <a:buNone/>
              <a:defRPr/>
            </a:pPr>
            <a:endParaRPr lang="en-US" sz="2500" dirty="0" smtClean="0"/>
          </a:p>
          <a:p>
            <a:pPr lvl="2">
              <a:defRPr/>
            </a:pPr>
            <a:r>
              <a:rPr lang="en-US" sz="2500" b="1" dirty="0"/>
              <a:t>End of January, 2019</a:t>
            </a:r>
          </a:p>
          <a:p>
            <a:pPr lvl="3">
              <a:defRPr/>
            </a:pPr>
            <a:r>
              <a:rPr lang="en-US" sz="2500" dirty="0" smtClean="0"/>
              <a:t>Emails to start going out with CIRB Study Start-Up Packets</a:t>
            </a:r>
          </a:p>
          <a:p>
            <a:pPr marL="342900" lvl="1" indent="0">
              <a:buNone/>
              <a:defRPr/>
            </a:pPr>
            <a:endParaRPr lang="en-US" sz="2500" dirty="0">
              <a:latin typeface="Lucida Handwriting" panose="03010101010101010101" pitchFamily="66" charset="0"/>
            </a:endParaRPr>
          </a:p>
          <a:p>
            <a:pPr marL="342900" lvl="1" indent="0" algn="ctr">
              <a:buNone/>
              <a:defRPr/>
            </a:pPr>
            <a:r>
              <a:rPr lang="en-US" sz="2500" dirty="0">
                <a:latin typeface="Lucida Handwriting" panose="03010101010101010101" pitchFamily="66" charset="0"/>
              </a:rPr>
              <a:t>Thank you.  More in the coming  weeks/months…</a:t>
            </a:r>
          </a:p>
          <a:p>
            <a:pPr>
              <a:defRPr/>
            </a:pPr>
            <a:endParaRPr lang="en-US" dirty="0"/>
          </a:p>
        </p:txBody>
      </p:sp>
      <p:pic>
        <p:nvPicPr>
          <p:cNvPr id="4100" name="Picture 1" descr="cid:image001.jpg@01CFD0D9.0776A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32" y="6019800"/>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7613" y="1029892"/>
            <a:ext cx="1250156"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540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0"/>
            <a:ext cx="10515600" cy="1325563"/>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3200" b="1" dirty="0" smtClean="0">
                <a:latin typeface="+mn-lt"/>
              </a:rPr>
              <a:t>NCC Regulatory Specialist </a:t>
            </a:r>
            <a:r>
              <a:rPr lang="en-US" altLang="en-US" b="1" dirty="0" smtClean="0">
                <a:latin typeface="+mn-lt"/>
              </a:rPr>
              <a:t/>
            </a:r>
            <a:br>
              <a:rPr lang="en-US" altLang="en-US" b="1" dirty="0" smtClean="0">
                <a:latin typeface="+mn-lt"/>
              </a:rPr>
            </a:br>
            <a:r>
              <a:rPr lang="en-US" altLang="en-US" sz="2400" b="1" dirty="0" smtClean="0">
                <a:latin typeface="+mn-lt"/>
              </a:rPr>
              <a:t>Emily Stinson</a:t>
            </a:r>
            <a:br>
              <a:rPr lang="en-US" altLang="en-US" sz="2400" b="1" dirty="0" smtClean="0">
                <a:latin typeface="+mn-lt"/>
              </a:rPr>
            </a:br>
            <a:r>
              <a:rPr lang="en-US" altLang="en-US" sz="2400" b="1" dirty="0" smtClean="0">
                <a:latin typeface="+mn-lt"/>
              </a:rPr>
              <a:t>estinsoney@ucmail.uc.edu</a:t>
            </a:r>
            <a:endParaRPr lang="en-US" altLang="en-US" sz="2400" b="1" dirty="0" smtClean="0">
              <a:latin typeface="+mn-lt"/>
            </a:endParaRPr>
          </a:p>
        </p:txBody>
      </p:sp>
      <p:sp>
        <p:nvSpPr>
          <p:cNvPr id="3" name="Content Placeholder 2"/>
          <p:cNvSpPr txBox="1">
            <a:spLocks/>
          </p:cNvSpPr>
          <p:nvPr/>
        </p:nvSpPr>
        <p:spPr>
          <a:xfrm>
            <a:off x="-304800" y="1600200"/>
            <a:ext cx="9296400" cy="4351338"/>
          </a:xfrm>
          <a:prstGeom prst="rect">
            <a:avLst/>
          </a:prstGeom>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Arial" panose="020B0604020202020204" pitchFamily="34" charset="0"/>
              <a:buNone/>
            </a:pPr>
            <a:r>
              <a:rPr lang="en-US" altLang="en-US" b="1" dirty="0" smtClean="0"/>
              <a:t>	     </a:t>
            </a:r>
            <a:r>
              <a:rPr lang="en-US" altLang="en-US" sz="1800" b="1" dirty="0" smtClean="0">
                <a:ea typeface="Calibri" panose="020F0502020204030204" pitchFamily="34" charset="0"/>
                <a:cs typeface="Calibri" panose="020F0502020204030204" pitchFamily="34" charset="0"/>
              </a:rPr>
              <a:t>Investigator Information Form</a:t>
            </a:r>
          </a:p>
          <a:p>
            <a:pPr lvl="3"/>
            <a:r>
              <a:rPr lang="en-US" altLang="en-US" dirty="0" smtClean="0">
                <a:ea typeface="Calibri" panose="020F0502020204030204" pitchFamily="34" charset="0"/>
                <a:cs typeface="Calibri" panose="020F0502020204030204" pitchFamily="34" charset="0"/>
              </a:rPr>
              <a:t>Contact information for the startup packet</a:t>
            </a:r>
          </a:p>
          <a:p>
            <a:pPr lvl="3"/>
            <a:r>
              <a:rPr lang="en-US" altLang="en-US" dirty="0" smtClean="0">
                <a:ea typeface="Calibri" panose="020F0502020204030204" pitchFamily="34" charset="0"/>
                <a:cs typeface="Calibri" panose="020F0502020204030204" pitchFamily="34" charset="0"/>
              </a:rPr>
              <a:t>Legal name/address of the research site and any other location where study activities will take place</a:t>
            </a:r>
          </a:p>
          <a:p>
            <a:pPr lvl="3"/>
            <a:r>
              <a:rPr lang="en-US" altLang="en-US" dirty="0" smtClean="0">
                <a:ea typeface="Calibri" panose="020F0502020204030204" pitchFamily="34" charset="0"/>
                <a:cs typeface="Calibri" panose="020F0502020204030204" pitchFamily="34" charset="0"/>
              </a:rPr>
              <a:t>Primary study team</a:t>
            </a:r>
          </a:p>
          <a:p>
            <a:pPr lvl="3"/>
            <a:r>
              <a:rPr lang="en-US" altLang="en-US" dirty="0" smtClean="0">
                <a:ea typeface="Calibri" panose="020F0502020204030204" pitchFamily="34" charset="0"/>
                <a:cs typeface="Calibri" panose="020F0502020204030204" pitchFamily="34" charset="0"/>
              </a:rPr>
              <a:t>Pharmacy information and drug shipment address</a:t>
            </a:r>
          </a:p>
          <a:p>
            <a:pPr lvl="3"/>
            <a:r>
              <a:rPr lang="en-US" altLang="en-US" dirty="0" smtClean="0">
                <a:ea typeface="Calibri" panose="020F0502020204030204" pitchFamily="34" charset="0"/>
                <a:cs typeface="Calibri" panose="020F0502020204030204" pitchFamily="34" charset="0"/>
              </a:rPr>
              <a:t>Other study specific information, as needed</a:t>
            </a:r>
          </a:p>
          <a:p>
            <a:pPr marL="914400" lvl="2" indent="0">
              <a:buFont typeface="Arial" panose="020B0604020202020204" pitchFamily="34" charset="0"/>
              <a:buNone/>
            </a:pPr>
            <a:r>
              <a:rPr lang="en-US" altLang="en-US" sz="1800" b="1" dirty="0" smtClean="0">
                <a:ea typeface="Calibri" panose="020F0502020204030204" pitchFamily="34" charset="0"/>
                <a:cs typeface="Calibri" panose="020F0502020204030204" pitchFamily="34" charset="0"/>
              </a:rPr>
              <a:t>Startup Email</a:t>
            </a:r>
          </a:p>
          <a:p>
            <a:pPr lvl="3"/>
            <a:r>
              <a:rPr lang="en-US" altLang="en-US" dirty="0" smtClean="0">
                <a:ea typeface="Calibri" panose="020F0502020204030204" pitchFamily="34" charset="0"/>
                <a:cs typeface="Calibri" panose="020F0502020204030204" pitchFamily="34" charset="0"/>
              </a:rPr>
              <a:t>Study specific training instructions</a:t>
            </a:r>
          </a:p>
          <a:p>
            <a:pPr lvl="3"/>
            <a:r>
              <a:rPr lang="en-US" altLang="en-US" dirty="0" smtClean="0">
                <a:ea typeface="Calibri" panose="020F0502020204030204" pitchFamily="34" charset="0"/>
                <a:cs typeface="Calibri" panose="020F0502020204030204" pitchFamily="34" charset="0"/>
              </a:rPr>
              <a:t>PI signature documents</a:t>
            </a:r>
          </a:p>
          <a:p>
            <a:pPr lvl="3"/>
            <a:r>
              <a:rPr lang="en-US" altLang="en-US" dirty="0" smtClean="0">
                <a:ea typeface="Calibri" panose="020F0502020204030204" pitchFamily="34" charset="0"/>
                <a:cs typeface="Calibri" panose="020F0502020204030204" pitchFamily="34" charset="0"/>
              </a:rPr>
              <a:t>CIRB documents, consent, financial disclosure document(s)</a:t>
            </a:r>
          </a:p>
          <a:p>
            <a:pPr lvl="3"/>
            <a:r>
              <a:rPr lang="en-US" altLang="en-US" dirty="0" smtClean="0">
                <a:ea typeface="Calibri" panose="020F0502020204030204" pitchFamily="34" charset="0"/>
                <a:cs typeface="Calibri" panose="020F0502020204030204" pitchFamily="34" charset="0"/>
              </a:rPr>
              <a:t>Other study specific documents</a:t>
            </a:r>
          </a:p>
          <a:p>
            <a:pPr marL="914400" lvl="2" indent="0">
              <a:buFont typeface="Arial" panose="020B0604020202020204" pitchFamily="34" charset="0"/>
              <a:buNone/>
            </a:pPr>
            <a:endParaRPr lang="en-US" altLang="en-US" i="1" dirty="0" smtClean="0"/>
          </a:p>
          <a:p>
            <a:pPr marL="914400" lvl="2" indent="0">
              <a:buFont typeface="Arial" panose="020B0604020202020204" pitchFamily="34" charset="0"/>
              <a:buNone/>
            </a:pPr>
            <a:r>
              <a:rPr lang="en-US" altLang="en-US" i="1" dirty="0" smtClean="0"/>
              <a:t>Please begin collecting the required study documents.  Have investigators update CV’s and become familiar with local IRB acknowledgement process and timelines</a:t>
            </a:r>
            <a:r>
              <a:rPr lang="en-US" altLang="en-US" dirty="0" smtClean="0"/>
              <a:t>. </a:t>
            </a:r>
            <a:endParaRPr lang="en-US" altLang="en-US" dirty="0" smtClean="0"/>
          </a:p>
        </p:txBody>
      </p:sp>
    </p:spTree>
    <p:extLst>
      <p:ext uri="{BB962C8B-B14F-4D97-AF65-F5344CB8AC3E}">
        <p14:creationId xmlns:p14="http://schemas.microsoft.com/office/powerpoint/2010/main" val="139037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a:t>Recognized NIH Trials</a:t>
            </a:r>
          </a:p>
        </p:txBody>
      </p:sp>
      <p:sp>
        <p:nvSpPr>
          <p:cNvPr id="3" name="Content Placeholder 2"/>
          <p:cNvSpPr>
            <a:spLocks noGrp="1"/>
          </p:cNvSpPr>
          <p:nvPr>
            <p:ph idx="1"/>
          </p:nvPr>
        </p:nvSpPr>
        <p:spPr/>
        <p:txBody>
          <a:bodyPr/>
          <a:lstStyle/>
          <a:p>
            <a:r>
              <a:rPr lang="en-US" dirty="0">
                <a:solidFill>
                  <a:schemeClr val="tx1">
                    <a:lumMod val="75000"/>
                    <a:lumOff val="25000"/>
                  </a:schemeClr>
                </a:solidFill>
              </a:rPr>
              <a:t>That remain open to enrollments:</a:t>
            </a:r>
          </a:p>
          <a:p>
            <a:endParaRPr lang="en-US" dirty="0">
              <a:solidFill>
                <a:schemeClr val="tx1">
                  <a:lumMod val="75000"/>
                  <a:lumOff val="25000"/>
                </a:schemeClr>
              </a:solidFill>
            </a:endParaRPr>
          </a:p>
          <a:p>
            <a:endParaRPr lang="en-US" dirty="0">
              <a:solidFill>
                <a:schemeClr val="tx1">
                  <a:lumMod val="75000"/>
                  <a:lumOff val="25000"/>
                </a:schemeClr>
              </a:solidFill>
            </a:endParaRPr>
          </a:p>
          <a:p>
            <a:pPr marL="0" indent="0">
              <a:buNone/>
            </a:pPr>
            <a:r>
              <a:rPr lang="en-US" b="1" u="sng" dirty="0">
                <a:solidFill>
                  <a:schemeClr val="tx1">
                    <a:lumMod val="75000"/>
                    <a:lumOff val="25000"/>
                  </a:schemeClr>
                </a:solidFill>
              </a:rPr>
              <a:t>Study Updates:</a:t>
            </a:r>
          </a:p>
          <a:p>
            <a:pPr marL="0" indent="0">
              <a:buNone/>
            </a:pPr>
            <a:r>
              <a:rPr lang="en-US" dirty="0">
                <a:solidFill>
                  <a:schemeClr val="tx1">
                    <a:lumMod val="75000"/>
                    <a:lumOff val="25000"/>
                  </a:schemeClr>
                </a:solidFill>
              </a:rPr>
              <a:t>    </a:t>
            </a:r>
          </a:p>
          <a:p>
            <a:r>
              <a:rPr lang="en-US" dirty="0">
                <a:solidFill>
                  <a:schemeClr val="tx1"/>
                </a:solidFill>
              </a:rPr>
              <a:t>SHINE</a:t>
            </a:r>
          </a:p>
          <a:p>
            <a:pPr marL="0" indent="0">
              <a:buNone/>
            </a:pPr>
            <a:r>
              <a:rPr lang="en-US" dirty="0">
                <a:solidFill>
                  <a:schemeClr val="tx1"/>
                </a:solidFill>
              </a:rPr>
              <a:t>Project Manager: Heather </a:t>
            </a:r>
            <a:r>
              <a:rPr lang="en-US" dirty="0" err="1">
                <a:solidFill>
                  <a:schemeClr val="tx1"/>
                </a:solidFill>
              </a:rPr>
              <a:t>Haughey</a:t>
            </a:r>
            <a:endParaRPr lang="en-US" dirty="0">
              <a:solidFill>
                <a:schemeClr val="tx1"/>
              </a:solidFill>
            </a:endParaRPr>
          </a:p>
        </p:txBody>
      </p:sp>
    </p:spTree>
    <p:extLst>
      <p:ext uri="{BB962C8B-B14F-4D97-AF65-F5344CB8AC3E}">
        <p14:creationId xmlns:p14="http://schemas.microsoft.com/office/powerpoint/2010/main" val="146305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NCC/NINDS Updates</a:t>
            </a:r>
          </a:p>
        </p:txBody>
      </p:sp>
      <p:sp>
        <p:nvSpPr>
          <p:cNvPr id="3" name="Content Placeholder 2"/>
          <p:cNvSpPr>
            <a:spLocks noGrp="1"/>
          </p:cNvSpPr>
          <p:nvPr>
            <p:ph idx="1"/>
          </p:nvPr>
        </p:nvSpPr>
        <p:spPr>
          <a:xfrm>
            <a:off x="228600" y="1600200"/>
            <a:ext cx="8763000" cy="4525963"/>
          </a:xfrm>
        </p:spPr>
        <p:txBody>
          <a:bodyPr>
            <a:normAutofit/>
          </a:bodyPr>
          <a:lstStyle/>
          <a:p>
            <a:pPr marL="0" indent="0" algn="ctr">
              <a:buNone/>
            </a:pPr>
            <a:r>
              <a:rPr lang="en-US" sz="2000" b="1" u="sng" dirty="0">
                <a:solidFill>
                  <a:schemeClr val="tx1"/>
                </a:solidFill>
              </a:rPr>
              <a:t>NCC Staff Members:</a:t>
            </a:r>
          </a:p>
          <a:p>
            <a:pPr marL="0" indent="0" algn="ctr">
              <a:buNone/>
            </a:pPr>
            <a:r>
              <a:rPr lang="en-US" sz="2000" dirty="0">
                <a:solidFill>
                  <a:schemeClr val="tx1"/>
                </a:solidFill>
              </a:rPr>
              <a:t>Joe Broderick, PI			</a:t>
            </a:r>
          </a:p>
          <a:p>
            <a:pPr marL="0" indent="0">
              <a:buNone/>
            </a:pPr>
            <a:r>
              <a:rPr lang="en-US" sz="2000" dirty="0">
                <a:solidFill>
                  <a:schemeClr val="tx1"/>
                </a:solidFill>
              </a:rPr>
              <a:t>Jamey Frasure, Co-Director	Judith Spilker, Co-Director	</a:t>
            </a:r>
          </a:p>
          <a:p>
            <a:pPr marL="0" indent="0">
              <a:buNone/>
            </a:pPr>
            <a:r>
              <a:rPr lang="en-US" sz="2000" dirty="0">
                <a:solidFill>
                  <a:schemeClr val="tx1"/>
                </a:solidFill>
              </a:rPr>
              <a:t>Sue Roll, CIRB Liaison		       Keeley Hendrix, CIRB</a:t>
            </a:r>
          </a:p>
          <a:p>
            <a:pPr marL="0" indent="0">
              <a:buNone/>
            </a:pPr>
            <a:r>
              <a:rPr lang="en-US" sz="2000" dirty="0">
                <a:solidFill>
                  <a:schemeClr val="tx1"/>
                </a:solidFill>
              </a:rPr>
              <a:t>Diane Sparks, Contracts	      Jeanne Sester, Training Coordinator</a:t>
            </a:r>
            <a:endParaRPr lang="en-US" sz="2000" strike="sngStrike" dirty="0">
              <a:solidFill>
                <a:schemeClr val="tx1"/>
              </a:solidFill>
            </a:endParaRPr>
          </a:p>
          <a:p>
            <a:pPr marL="0" indent="0">
              <a:buNone/>
            </a:pPr>
            <a:r>
              <a:rPr lang="en-US" sz="2000" dirty="0">
                <a:solidFill>
                  <a:schemeClr val="tx1"/>
                </a:solidFill>
              </a:rPr>
              <a:t>Mary Ann Harty, Finances	      Rose Beckmann, Administration</a:t>
            </a:r>
          </a:p>
          <a:p>
            <a:pPr marL="0" indent="0">
              <a:buNone/>
            </a:pPr>
            <a:r>
              <a:rPr lang="en-US" sz="2000" dirty="0">
                <a:solidFill>
                  <a:schemeClr val="tx1"/>
                </a:solidFill>
              </a:rPr>
              <a:t>Joanna Vivalda, NINDS           Scott Janis, NINDS</a:t>
            </a:r>
          </a:p>
          <a:p>
            <a:pPr marL="0" indent="0">
              <a:buNone/>
            </a:pPr>
            <a:r>
              <a:rPr lang="en-US" sz="2000" dirty="0">
                <a:solidFill>
                  <a:schemeClr val="tx1"/>
                </a:solidFill>
              </a:rPr>
              <a:t>	</a:t>
            </a:r>
            <a:r>
              <a:rPr lang="en-US" sz="1800" dirty="0">
                <a:solidFill>
                  <a:schemeClr val="tx1">
                    <a:lumMod val="75000"/>
                    <a:lumOff val="25000"/>
                  </a:schemeClr>
                </a:solidFill>
              </a:rPr>
              <a:t>		</a:t>
            </a:r>
          </a:p>
          <a:p>
            <a:pPr marL="0" indent="0">
              <a:buNone/>
            </a:pP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43531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Management Center Updates</a:t>
            </a:r>
          </a:p>
        </p:txBody>
      </p:sp>
      <p:sp>
        <p:nvSpPr>
          <p:cNvPr id="3" name="Content Placeholder 2"/>
          <p:cNvSpPr>
            <a:spLocks noGrp="1"/>
          </p:cNvSpPr>
          <p:nvPr>
            <p:ph idx="1"/>
          </p:nvPr>
        </p:nvSpPr>
        <p:spPr>
          <a:xfrm>
            <a:off x="381000" y="1828800"/>
            <a:ext cx="8229600" cy="4525963"/>
          </a:xfrm>
        </p:spPr>
        <p:txBody>
          <a:bodyPr/>
          <a:lstStyle/>
          <a:p>
            <a:pPr marL="0" indent="0">
              <a:buNone/>
            </a:pPr>
            <a:endParaRPr lang="en-US" b="1" u="sng" dirty="0">
              <a:solidFill>
                <a:schemeClr val="tx1">
                  <a:lumMod val="75000"/>
                  <a:lumOff val="25000"/>
                </a:schemeClr>
              </a:solidFill>
            </a:endParaRPr>
          </a:p>
          <a:p>
            <a:pPr marL="0" indent="0">
              <a:buNone/>
            </a:pPr>
            <a:r>
              <a:rPr lang="en-US" b="1" u="sng" dirty="0" err="1">
                <a:solidFill>
                  <a:schemeClr val="tx1">
                    <a:lumMod val="75000"/>
                    <a:lumOff val="25000"/>
                  </a:schemeClr>
                </a:solidFill>
              </a:rPr>
              <a:t>WebDCU</a:t>
            </a:r>
            <a:r>
              <a:rPr lang="en-US" b="1" u="sng" dirty="0">
                <a:solidFill>
                  <a:schemeClr val="tx1">
                    <a:lumMod val="75000"/>
                    <a:lumOff val="25000"/>
                  </a:schemeClr>
                </a:solidFill>
              </a:rPr>
              <a:t>/MUSC Team:</a:t>
            </a:r>
          </a:p>
          <a:p>
            <a:pPr marL="0" indent="0">
              <a:buNone/>
            </a:pPr>
            <a:r>
              <a:rPr lang="en-US" b="1" u="sng" dirty="0">
                <a:solidFill>
                  <a:schemeClr val="tx1">
                    <a:lumMod val="75000"/>
                    <a:lumOff val="25000"/>
                  </a:schemeClr>
                </a:solidFill>
              </a:rPr>
              <a:t> </a:t>
            </a:r>
          </a:p>
          <a:p>
            <a:pPr marL="0" indent="0" algn="ctr">
              <a:buNone/>
            </a:pPr>
            <a:r>
              <a:rPr lang="en-US" sz="2000" dirty="0">
                <a:solidFill>
                  <a:schemeClr val="tx1">
                    <a:lumMod val="75000"/>
                    <a:lumOff val="25000"/>
                  </a:schemeClr>
                </a:solidFill>
              </a:rPr>
              <a:t>Yuko Palesch, PI			Wenle Zhao, PI</a:t>
            </a:r>
          </a:p>
          <a:p>
            <a:pPr marL="0" indent="0" algn="ctr">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Catherine Dillon, Operations Mgr.</a:t>
            </a:r>
          </a:p>
          <a:p>
            <a:pPr marL="0" indent="0">
              <a:buNone/>
            </a:pPr>
            <a:r>
              <a:rPr lang="en-US" sz="2000" dirty="0">
                <a:solidFill>
                  <a:schemeClr val="tx1">
                    <a:lumMod val="75000"/>
                    <a:lumOff val="25000"/>
                  </a:schemeClr>
                </a:solidFill>
              </a:rPr>
              <a:t>Jessica Griffin, Project Mgr.</a:t>
            </a:r>
          </a:p>
          <a:p>
            <a:pPr marL="0" indent="0">
              <a:buNone/>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373215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47482"/>
          </a:xfrm>
        </p:spPr>
        <p:txBody>
          <a:bodyPr/>
          <a:lstStyle/>
          <a:p>
            <a:r>
              <a:rPr lang="en-US" sz="2800" dirty="0"/>
              <a:t>Coordinator Call</a:t>
            </a:r>
            <a:br>
              <a:rPr lang="en-US" sz="2800" dirty="0"/>
            </a:br>
            <a:r>
              <a:rPr lang="en-US" sz="2800" dirty="0"/>
              <a:t>Announcements and Reminders</a:t>
            </a:r>
          </a:p>
        </p:txBody>
      </p:sp>
      <p:sp>
        <p:nvSpPr>
          <p:cNvPr id="3" name="Content Placeholder 2"/>
          <p:cNvSpPr>
            <a:spLocks noGrp="1"/>
          </p:cNvSpPr>
          <p:nvPr>
            <p:ph idx="1"/>
          </p:nvPr>
        </p:nvSpPr>
        <p:spPr>
          <a:xfrm>
            <a:off x="457200" y="1600200"/>
            <a:ext cx="8229600" cy="5257800"/>
          </a:xfrm>
        </p:spPr>
        <p:txBody>
          <a:bodyPr>
            <a:noAutofit/>
          </a:bodyPr>
          <a:lstStyle/>
          <a:p>
            <a:pPr marL="0" indent="0">
              <a:buNone/>
            </a:pPr>
            <a:r>
              <a:rPr lang="en-US" sz="1800" b="1" u="sng" dirty="0">
                <a:solidFill>
                  <a:schemeClr val="tx1">
                    <a:lumMod val="75000"/>
                    <a:lumOff val="25000"/>
                  </a:schemeClr>
                </a:solidFill>
              </a:rPr>
              <a:t>Next Coordinator Webinar :</a:t>
            </a:r>
          </a:p>
          <a:p>
            <a:pPr marL="0" indent="0">
              <a:buNone/>
            </a:pPr>
            <a:endParaRPr lang="en-US" sz="1800" b="1" u="sng" dirty="0">
              <a:solidFill>
                <a:schemeClr val="tx1">
                  <a:lumMod val="75000"/>
                  <a:lumOff val="25000"/>
                </a:schemeClr>
              </a:solidFill>
            </a:endParaRPr>
          </a:p>
          <a:p>
            <a:r>
              <a:rPr lang="en-US" sz="1800" dirty="0">
                <a:solidFill>
                  <a:schemeClr val="tx1">
                    <a:lumMod val="75000"/>
                    <a:lumOff val="25000"/>
                  </a:schemeClr>
                </a:solidFill>
              </a:rPr>
              <a:t>Next Coordinator Call </a:t>
            </a:r>
            <a:r>
              <a:rPr lang="en-US" sz="1800" dirty="0" smtClean="0">
                <a:solidFill>
                  <a:schemeClr val="tx1">
                    <a:lumMod val="75000"/>
                    <a:lumOff val="25000"/>
                  </a:schemeClr>
                </a:solidFill>
              </a:rPr>
              <a:t>September 26th</a:t>
            </a:r>
            <a:r>
              <a:rPr lang="en-US" sz="1800" dirty="0">
                <a:solidFill>
                  <a:schemeClr val="tx1">
                    <a:lumMod val="75000"/>
                    <a:lumOff val="25000"/>
                  </a:schemeClr>
                </a:solidFill>
              </a:rPr>
              <a:t>, 2018.</a:t>
            </a:r>
          </a:p>
          <a:p>
            <a:r>
              <a:rPr lang="en-US" sz="1800" dirty="0" smtClean="0">
                <a:solidFill>
                  <a:schemeClr val="tx1">
                    <a:lumMod val="75000"/>
                    <a:lumOff val="25000"/>
                  </a:schemeClr>
                </a:solidFill>
              </a:rPr>
              <a:t>Today’s </a:t>
            </a:r>
            <a:r>
              <a:rPr lang="en-US" sz="1800" dirty="0">
                <a:solidFill>
                  <a:schemeClr val="tx1">
                    <a:lumMod val="75000"/>
                    <a:lumOff val="25000"/>
                  </a:schemeClr>
                </a:solidFill>
              </a:rPr>
              <a:t>Roundtable Hosts: </a:t>
            </a:r>
            <a:r>
              <a:rPr lang="en-US" sz="1800" dirty="0" smtClean="0"/>
              <a:t>Kayla Gosselin, Joelle </a:t>
            </a:r>
            <a:r>
              <a:rPr lang="en-US" sz="1800" dirty="0" err="1" smtClean="0"/>
              <a:t>Sickler</a:t>
            </a:r>
            <a:r>
              <a:rPr lang="en-US" sz="1800" dirty="0" smtClean="0"/>
              <a:t> and </a:t>
            </a:r>
            <a:r>
              <a:rPr lang="en-US" sz="1800" dirty="0" smtClean="0">
                <a:solidFill>
                  <a:schemeClr val="tx1">
                    <a:lumMod val="75000"/>
                    <a:lumOff val="25000"/>
                  </a:schemeClr>
                </a:solidFill>
              </a:rPr>
              <a:t>Devin Brown MD.</a:t>
            </a:r>
          </a:p>
          <a:p>
            <a:r>
              <a:rPr lang="en-US" sz="1800" dirty="0" smtClean="0">
                <a:solidFill>
                  <a:schemeClr val="tx1"/>
                </a:solidFill>
                <a:ea typeface="Calibri"/>
                <a:cs typeface="Times New Roman"/>
              </a:rPr>
              <a:t>To </a:t>
            </a:r>
            <a:r>
              <a:rPr lang="en-US" sz="1800" dirty="0">
                <a:solidFill>
                  <a:schemeClr val="tx1"/>
                </a:solidFill>
                <a:ea typeface="Calibri"/>
                <a:cs typeface="Times New Roman"/>
              </a:rPr>
              <a:t>join Coordinator Webinars: https://nihstrokenet.adobeconnect.com/coordinator/ Please enter as a guest, then add your first and last name or email address. For Audio: Dial-In Number: (877) 621-0220 Passcode 434578.</a:t>
            </a:r>
          </a:p>
          <a:p>
            <a:pPr marL="396875" indent="0">
              <a:buNone/>
            </a:pPr>
            <a:r>
              <a:rPr lang="en-US" sz="1800" dirty="0">
                <a:solidFill>
                  <a:schemeClr val="tx1"/>
                </a:solidFill>
                <a:ea typeface="Calibri"/>
                <a:cs typeface="Times New Roman"/>
              </a:rPr>
              <a:t>    </a:t>
            </a:r>
          </a:p>
          <a:p>
            <a:pPr marL="0" indent="0">
              <a:buNone/>
            </a:pPr>
            <a:r>
              <a:rPr lang="en-US" sz="1800" b="1" u="sng" dirty="0">
                <a:solidFill>
                  <a:schemeClr val="tx1"/>
                </a:solidFill>
                <a:ea typeface="Calibri"/>
                <a:cs typeface="Times New Roman"/>
              </a:rPr>
              <a:t>Upcoming StrokeNet Meetings:                  </a:t>
            </a:r>
          </a:p>
          <a:p>
            <a:pPr marL="636588" indent="-285750"/>
            <a:r>
              <a:rPr lang="en-US" sz="1800" dirty="0">
                <a:solidFill>
                  <a:schemeClr val="tx1"/>
                </a:solidFill>
                <a:ea typeface="Calibri"/>
                <a:cs typeface="Times New Roman"/>
              </a:rPr>
              <a:t>Plan Ahead:  Montreal World Stroke Conference,  October 16</a:t>
            </a:r>
            <a:r>
              <a:rPr lang="en-US" sz="1800" baseline="30000" dirty="0">
                <a:solidFill>
                  <a:schemeClr val="tx1"/>
                </a:solidFill>
                <a:ea typeface="Calibri"/>
                <a:cs typeface="Times New Roman"/>
              </a:rPr>
              <a:t>th</a:t>
            </a:r>
            <a:r>
              <a:rPr lang="en-US" sz="1800" dirty="0">
                <a:solidFill>
                  <a:schemeClr val="tx1"/>
                </a:solidFill>
                <a:ea typeface="Calibri"/>
                <a:cs typeface="Times New Roman"/>
              </a:rPr>
              <a:t>, 2018.</a:t>
            </a:r>
          </a:p>
          <a:p>
            <a:pPr marL="636588" indent="-285750"/>
            <a:r>
              <a:rPr lang="en-US" sz="1800" dirty="0">
                <a:solidFill>
                  <a:schemeClr val="tx1"/>
                </a:solidFill>
                <a:ea typeface="Calibri"/>
                <a:cs typeface="Times New Roman"/>
              </a:rPr>
              <a:t>NCC will reimburse for one night stay at $250.</a:t>
            </a:r>
          </a:p>
          <a:p>
            <a:pPr marL="636588" indent="-285750"/>
            <a:endParaRPr lang="en-US" sz="1800" dirty="0">
              <a:solidFill>
                <a:schemeClr val="tx1"/>
              </a:solidFill>
              <a:ea typeface="Calibri"/>
              <a:cs typeface="Times New Roman"/>
            </a:endParaRPr>
          </a:p>
          <a:p>
            <a:pPr marL="636588" indent="-285750"/>
            <a:endParaRPr lang="en-US" sz="1800" dirty="0">
              <a:solidFill>
                <a:schemeClr val="tx1"/>
              </a:solidFill>
              <a:ea typeface="Calibri"/>
              <a:cs typeface="Times New Roman"/>
            </a:endParaRPr>
          </a:p>
        </p:txBody>
      </p:sp>
    </p:spTree>
    <p:extLst>
      <p:ext uri="{BB962C8B-B14F-4D97-AF65-F5344CB8AC3E}">
        <p14:creationId xmlns:p14="http://schemas.microsoft.com/office/powerpoint/2010/main" val="407048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CIRB Updates</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b="1" u="sng" dirty="0">
                <a:solidFill>
                  <a:schemeClr val="tx1"/>
                </a:solidFill>
              </a:rPr>
              <a:t>CIRB Team Members:  </a:t>
            </a:r>
          </a:p>
          <a:p>
            <a:endParaRPr lang="en-US" dirty="0">
              <a:solidFill>
                <a:schemeClr val="tx1"/>
              </a:solidFill>
            </a:endParaRPr>
          </a:p>
          <a:p>
            <a:r>
              <a:rPr lang="en-US" dirty="0">
                <a:solidFill>
                  <a:schemeClr val="tx1"/>
                </a:solidFill>
              </a:rPr>
              <a:t>Sue Roll, CIRB Liaison</a:t>
            </a:r>
          </a:p>
          <a:p>
            <a:r>
              <a:rPr lang="en-US" dirty="0">
                <a:solidFill>
                  <a:schemeClr val="tx1"/>
                </a:solidFill>
              </a:rPr>
              <a:t>Keeley Hendrix CIRB Coordinator</a:t>
            </a:r>
          </a:p>
          <a:p>
            <a:r>
              <a:rPr lang="en-US" dirty="0">
                <a:solidFill>
                  <a:schemeClr val="tx1"/>
                </a:solidFill>
              </a:rPr>
              <a:t>Jo Ann </a:t>
            </a:r>
            <a:r>
              <a:rPr lang="en-US" dirty="0" err="1">
                <a:solidFill>
                  <a:schemeClr val="tx1"/>
                </a:solidFill>
              </a:rPr>
              <a:t>Behrle</a:t>
            </a:r>
            <a:r>
              <a:rPr lang="en-US" dirty="0">
                <a:solidFill>
                  <a:schemeClr val="tx1"/>
                </a:solidFill>
              </a:rPr>
              <a:t> CIRB HPA</a:t>
            </a:r>
          </a:p>
          <a:p>
            <a:endParaRPr lang="en-US" dirty="0"/>
          </a:p>
        </p:txBody>
      </p:sp>
    </p:spTree>
    <p:extLst>
      <p:ext uri="{BB962C8B-B14F-4D97-AF65-F5344CB8AC3E}">
        <p14:creationId xmlns:p14="http://schemas.microsoft.com/office/powerpoint/2010/main" val="3532823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Roundtable Discussion</a:t>
            </a:r>
          </a:p>
        </p:txBody>
      </p:sp>
      <p:sp>
        <p:nvSpPr>
          <p:cNvPr id="3" name="Content Placeholder 2"/>
          <p:cNvSpPr>
            <a:spLocks noGrp="1"/>
          </p:cNvSpPr>
          <p:nvPr>
            <p:ph idx="1"/>
          </p:nvPr>
        </p:nvSpPr>
        <p:spPr/>
        <p:txBody>
          <a:bodyPr>
            <a:normAutofit/>
          </a:bodyPr>
          <a:lstStyle/>
          <a:p>
            <a:r>
              <a:rPr lang="en-US" b="1" u="sng" dirty="0">
                <a:solidFill>
                  <a:schemeClr val="tx1"/>
                </a:solidFill>
              </a:rPr>
              <a:t>Today’s Roundtable Discussion:</a:t>
            </a:r>
          </a:p>
          <a:p>
            <a:endParaRPr lang="en-US" b="1" u="sng" dirty="0">
              <a:solidFill>
                <a:schemeClr val="tx1"/>
              </a:solidFill>
            </a:endParaRPr>
          </a:p>
          <a:p>
            <a:pPr marL="0" indent="0" algn="ctr">
              <a:buNone/>
            </a:pPr>
            <a:r>
              <a:rPr lang="en-US" sz="2300" dirty="0" smtClean="0">
                <a:solidFill>
                  <a:schemeClr val="tx1"/>
                </a:solidFill>
              </a:rPr>
              <a:t>Sleep Smart Study</a:t>
            </a:r>
          </a:p>
          <a:p>
            <a:pPr marL="0" indent="0" algn="ctr">
              <a:buNone/>
            </a:pPr>
            <a:r>
              <a:rPr lang="en-US" sz="2300" dirty="0">
                <a:solidFill>
                  <a:schemeClr val="tx1"/>
                </a:solidFill>
              </a:rPr>
              <a:t> </a:t>
            </a:r>
            <a:r>
              <a:rPr lang="en-US" sz="2300" b="1" u="sng" dirty="0">
                <a:solidFill>
                  <a:schemeClr val="tx1"/>
                </a:solidFill>
              </a:rPr>
              <a:t>Today’s Hosts</a:t>
            </a:r>
            <a:r>
              <a:rPr lang="en-US" sz="2300" b="1" u="sng" dirty="0" smtClean="0">
                <a:solidFill>
                  <a:schemeClr val="tx1"/>
                </a:solidFill>
              </a:rPr>
              <a:t>:</a:t>
            </a:r>
          </a:p>
          <a:p>
            <a:pPr marL="0" indent="0" algn="ctr">
              <a:buNone/>
            </a:pPr>
            <a:endParaRPr lang="en-US" sz="2300" b="1" u="sng" dirty="0">
              <a:solidFill>
                <a:schemeClr val="tx1"/>
              </a:solidFill>
            </a:endParaRPr>
          </a:p>
          <a:p>
            <a:r>
              <a:rPr lang="en-US" dirty="0"/>
              <a:t>Kayla </a:t>
            </a:r>
            <a:r>
              <a:rPr lang="en-US" dirty="0" smtClean="0"/>
              <a:t>Gosselin: Study Project Manager</a:t>
            </a:r>
          </a:p>
          <a:p>
            <a:r>
              <a:rPr lang="en-US" dirty="0" smtClean="0"/>
              <a:t>Joelle </a:t>
            </a:r>
            <a:r>
              <a:rPr lang="en-US" dirty="0" err="1" smtClean="0"/>
              <a:t>Sickler</a:t>
            </a:r>
            <a:r>
              <a:rPr lang="en-US" dirty="0" smtClean="0"/>
              <a:t>: Study Project Manager  </a:t>
            </a:r>
          </a:p>
          <a:p>
            <a:r>
              <a:rPr lang="en-US" dirty="0" smtClean="0">
                <a:solidFill>
                  <a:schemeClr val="tx1">
                    <a:lumMod val="75000"/>
                    <a:lumOff val="25000"/>
                  </a:schemeClr>
                </a:solidFill>
              </a:rPr>
              <a:t>Devin </a:t>
            </a:r>
            <a:r>
              <a:rPr lang="en-US" dirty="0">
                <a:solidFill>
                  <a:schemeClr val="tx1">
                    <a:lumMod val="75000"/>
                    <a:lumOff val="25000"/>
                  </a:schemeClr>
                </a:solidFill>
              </a:rPr>
              <a:t>Brown </a:t>
            </a:r>
            <a:r>
              <a:rPr lang="en-US" dirty="0" smtClean="0">
                <a:solidFill>
                  <a:schemeClr val="tx1">
                    <a:lumMod val="75000"/>
                    <a:lumOff val="25000"/>
                  </a:schemeClr>
                </a:solidFill>
              </a:rPr>
              <a:t>MD: Sleep Smart PI</a:t>
            </a:r>
            <a:endParaRPr lang="en-US" dirty="0">
              <a:solidFill>
                <a:schemeClr val="tx1">
                  <a:lumMod val="75000"/>
                  <a:lumOff val="25000"/>
                </a:schemeClr>
              </a:solidFill>
            </a:endParaRPr>
          </a:p>
          <a:p>
            <a:pPr marL="0" indent="0" algn="ctr">
              <a:buNone/>
            </a:pPr>
            <a:endParaRPr lang="en-US" dirty="0">
              <a:solidFill>
                <a:schemeClr val="tx1"/>
              </a:solidFill>
            </a:endParaRPr>
          </a:p>
          <a:p>
            <a:endParaRPr lang="en-US" dirty="0">
              <a:solidFill>
                <a:schemeClr val="tx1"/>
              </a:solidFill>
            </a:endParaRPr>
          </a:p>
          <a:p>
            <a:endParaRPr lang="en-US" sz="2000" dirty="0"/>
          </a:p>
          <a:p>
            <a:endParaRPr lang="en-US" sz="2000" dirty="0"/>
          </a:p>
          <a:p>
            <a:pPr marL="0" indent="0">
              <a:buNone/>
            </a:pPr>
            <a:endParaRPr lang="en-US" sz="2000" dirty="0"/>
          </a:p>
          <a:p>
            <a:pPr marL="0" indent="0">
              <a:buNone/>
            </a:pPr>
            <a:endParaRPr lang="en-US" dirty="0"/>
          </a:p>
          <a:p>
            <a:pPr marL="0" indent="0">
              <a:buNone/>
            </a:pPr>
            <a:endParaRPr lang="en-US" dirty="0"/>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12076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699" y="2015699"/>
            <a:ext cx="7086600" cy="2647040"/>
          </a:xfrm>
          <a:ln w="19050">
            <a:solidFill>
              <a:schemeClr val="accent1"/>
            </a:solidFill>
          </a:ln>
        </p:spPr>
        <p:txBody>
          <a:bodyPr>
            <a:normAutofit/>
          </a:bodyPr>
          <a:lstStyle/>
          <a:p>
            <a:pPr>
              <a:spcBef>
                <a:spcPts val="750"/>
              </a:spcBef>
            </a:pPr>
            <a:r>
              <a:rPr lang="en-US" sz="2800" dirty="0">
                <a:solidFill>
                  <a:prstClr val="black"/>
                </a:solidFill>
                <a:latin typeface="+mn-lt"/>
              </a:rPr>
              <a:t>Sleep for Stroke Management And Recovery Trial</a:t>
            </a:r>
            <a:r>
              <a:rPr lang="en-US" sz="2100" b="0" dirty="0">
                <a:solidFill>
                  <a:prstClr val="black"/>
                </a:solidFill>
                <a:latin typeface="+mn-lt"/>
                <a:ea typeface="+mn-ea"/>
                <a:cs typeface="+mn-cs"/>
              </a:rPr>
              <a:t/>
            </a:r>
            <a:br>
              <a:rPr lang="en-US" sz="2100" b="0" dirty="0">
                <a:solidFill>
                  <a:prstClr val="black"/>
                </a:solidFill>
                <a:latin typeface="+mn-lt"/>
                <a:ea typeface="+mn-ea"/>
                <a:cs typeface="+mn-cs"/>
              </a:rPr>
            </a:br>
            <a:endParaRPr lang="en-US" sz="21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1200" y="228600"/>
            <a:ext cx="3065930" cy="552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566" y="2323190"/>
            <a:ext cx="4382867" cy="1016029"/>
          </a:xfrm>
          <a:prstGeom prst="rect">
            <a:avLst/>
          </a:prstGeom>
        </p:spPr>
      </p:pic>
    </p:spTree>
    <p:extLst>
      <p:ext uri="{BB962C8B-B14F-4D97-AF65-F5344CB8AC3E}">
        <p14:creationId xmlns:p14="http://schemas.microsoft.com/office/powerpoint/2010/main" val="3025123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Team</a:t>
            </a:r>
            <a:endParaRPr lang="en-US" dirty="0"/>
          </a:p>
        </p:txBody>
      </p:sp>
      <p:sp>
        <p:nvSpPr>
          <p:cNvPr id="3" name="Content Placeholder 2"/>
          <p:cNvSpPr>
            <a:spLocks noGrp="1"/>
          </p:cNvSpPr>
          <p:nvPr>
            <p:ph idx="1"/>
          </p:nvPr>
        </p:nvSpPr>
        <p:spPr>
          <a:xfrm>
            <a:off x="828436" y="1853248"/>
            <a:ext cx="6711654" cy="4195481"/>
          </a:xfrm>
        </p:spPr>
        <p:txBody>
          <a:bodyPr>
            <a:normAutofit/>
          </a:bodyPr>
          <a:lstStyle/>
          <a:p>
            <a:pPr marL="0" indent="0">
              <a:buNone/>
            </a:pPr>
            <a:r>
              <a:rPr lang="en-US" b="1" dirty="0"/>
              <a:t>Principal Investigators</a:t>
            </a:r>
          </a:p>
          <a:p>
            <a:pPr marL="0" indent="0">
              <a:buNone/>
            </a:pPr>
            <a:r>
              <a:rPr lang="en-US" dirty="0"/>
              <a:t>Devin Brown, MD, MS, University of Michigan</a:t>
            </a:r>
          </a:p>
          <a:p>
            <a:pPr marL="0" indent="0">
              <a:buNone/>
            </a:pPr>
            <a:r>
              <a:rPr lang="en-US" dirty="0"/>
              <a:t>Ronald Chervin, MD, MS, University of Michigan</a:t>
            </a:r>
          </a:p>
          <a:p>
            <a:pPr marL="0" indent="0">
              <a:buNone/>
            </a:pPr>
            <a:endParaRPr lang="en-US" dirty="0"/>
          </a:p>
          <a:p>
            <a:pPr marL="0" indent="0">
              <a:buNone/>
            </a:pPr>
            <a:r>
              <a:rPr lang="en-US" b="1" dirty="0"/>
              <a:t>Prime Project Manager</a:t>
            </a:r>
          </a:p>
          <a:p>
            <a:pPr marL="0" indent="0">
              <a:buNone/>
            </a:pPr>
            <a:r>
              <a:rPr lang="en-US" dirty="0"/>
              <a:t>Kayla Gosselin, MPH, CCRP, University of Michigan</a:t>
            </a:r>
          </a:p>
          <a:p>
            <a:pPr marL="0" indent="0">
              <a:buNone/>
            </a:pPr>
            <a:endParaRPr lang="en-US" dirty="0"/>
          </a:p>
          <a:p>
            <a:pPr marL="0" indent="0">
              <a:buNone/>
            </a:pPr>
            <a:r>
              <a:rPr lang="en-US" b="1" dirty="0"/>
              <a:t>NCC Project Manager</a:t>
            </a:r>
          </a:p>
          <a:p>
            <a:pPr marL="0" indent="0">
              <a:buNone/>
            </a:pPr>
            <a:r>
              <a:rPr lang="en-US" dirty="0"/>
              <a:t>Joelle Sickler, MSN, </a:t>
            </a:r>
            <a:r>
              <a:rPr lang="en-US" dirty="0" smtClean="0"/>
              <a:t>RN, CCRC, CCRA, University of Cincinnati </a:t>
            </a:r>
            <a:endParaRPr lang="en-US" dirty="0"/>
          </a:p>
          <a:p>
            <a:pPr marL="0" indent="0">
              <a:buNone/>
            </a:pPr>
            <a:endParaRPr lang="en-US" dirty="0"/>
          </a:p>
        </p:txBody>
      </p:sp>
    </p:spTree>
    <p:extLst>
      <p:ext uri="{BB962C8B-B14F-4D97-AF65-F5344CB8AC3E}">
        <p14:creationId xmlns:p14="http://schemas.microsoft.com/office/powerpoint/2010/main" val="201912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Study Team</a:t>
            </a:r>
          </a:p>
        </p:txBody>
      </p:sp>
      <p:sp>
        <p:nvSpPr>
          <p:cNvPr id="48131" name="Text Placeholder 2"/>
          <p:cNvSpPr>
            <a:spLocks noGrp="1"/>
          </p:cNvSpPr>
          <p:nvPr>
            <p:ph idx="1"/>
          </p:nvPr>
        </p:nvSpPr>
        <p:spPr>
          <a:xfrm>
            <a:off x="886785" y="1295400"/>
            <a:ext cx="6711654" cy="4195481"/>
          </a:xfrm>
        </p:spPr>
        <p:txBody>
          <a:bodyPr/>
          <a:lstStyle/>
          <a:p>
            <a:pPr marL="0" indent="0">
              <a:buNone/>
            </a:pPr>
            <a:r>
              <a:rPr lang="en-US" altLang="en-US" dirty="0" smtClean="0"/>
              <a:t>Key roles:</a:t>
            </a:r>
          </a:p>
          <a:p>
            <a:pPr marL="0" indent="0">
              <a:buNone/>
            </a:pPr>
            <a:endParaRPr lang="en-US" altLang="en-US" dirty="0" smtClean="0"/>
          </a:p>
        </p:txBody>
      </p:sp>
      <p:sp>
        <p:nvSpPr>
          <p:cNvPr id="48132" name="Content Placeholder 3"/>
          <p:cNvSpPr>
            <a:spLocks noGrp="1"/>
          </p:cNvSpPr>
          <p:nvPr>
            <p:ph sz="half" idx="4294967295"/>
          </p:nvPr>
        </p:nvSpPr>
        <p:spPr>
          <a:xfrm>
            <a:off x="886785" y="1828800"/>
            <a:ext cx="3182541" cy="2963466"/>
          </a:xfrm>
        </p:spPr>
        <p:txBody>
          <a:bodyPr>
            <a:noAutofit/>
          </a:bodyPr>
          <a:lstStyle/>
          <a:p>
            <a:r>
              <a:rPr lang="en-US" altLang="en-US" sz="1600" b="1" dirty="0"/>
              <a:t>Project PIs: </a:t>
            </a:r>
            <a:r>
              <a:rPr lang="en-US" altLang="en-US" sz="1600" dirty="0"/>
              <a:t>Devin Brown, Ronald Chervin</a:t>
            </a:r>
          </a:p>
          <a:p>
            <a:r>
              <a:rPr lang="en-US" altLang="en-US" sz="1600" b="1" dirty="0" err="1"/>
              <a:t>StrokeNet</a:t>
            </a:r>
            <a:r>
              <a:rPr lang="en-US" altLang="en-US" sz="1600" b="1" dirty="0"/>
              <a:t> National Data Management Center (NDMC) Project PI</a:t>
            </a:r>
            <a:r>
              <a:rPr lang="en-US" altLang="en-US" sz="1600" dirty="0"/>
              <a:t>: Valerie </a:t>
            </a:r>
            <a:r>
              <a:rPr lang="en-US" altLang="en-US" sz="1600" dirty="0" err="1"/>
              <a:t>Durkalski</a:t>
            </a:r>
            <a:endParaRPr lang="en-US" altLang="en-US" sz="1600" dirty="0"/>
          </a:p>
          <a:p>
            <a:r>
              <a:rPr lang="en-US" altLang="en-US" sz="1600" b="1" dirty="0" err="1"/>
              <a:t>StrokeNet</a:t>
            </a:r>
            <a:r>
              <a:rPr lang="en-US" altLang="en-US" sz="1600" b="1" dirty="0"/>
              <a:t> National Coordinating Center (NCC) PI</a:t>
            </a:r>
            <a:r>
              <a:rPr lang="en-US" altLang="en-US" sz="1600" dirty="0"/>
              <a:t>: Joseph Broderick</a:t>
            </a:r>
          </a:p>
          <a:p>
            <a:r>
              <a:rPr lang="en-US" altLang="en-US" sz="1600" b="1" dirty="0" err="1"/>
              <a:t>StrokeNet</a:t>
            </a:r>
            <a:r>
              <a:rPr lang="en-US" altLang="en-US" sz="1600" b="1" dirty="0"/>
              <a:t> NDMC PI</a:t>
            </a:r>
            <a:r>
              <a:rPr lang="en-US" altLang="en-US" sz="1600" dirty="0"/>
              <a:t>: Yuko </a:t>
            </a:r>
            <a:r>
              <a:rPr lang="en-US" altLang="en-US" sz="1600" dirty="0" err="1"/>
              <a:t>Palesch</a:t>
            </a:r>
            <a:endParaRPr lang="en-US" altLang="en-US" sz="1600" dirty="0"/>
          </a:p>
          <a:p>
            <a:r>
              <a:rPr lang="en-US" altLang="en-US" sz="1600" b="1" dirty="0"/>
              <a:t>Event Adjudicators:</a:t>
            </a:r>
            <a:r>
              <a:rPr lang="en-US" altLang="en-US" sz="1600" dirty="0"/>
              <a:t> Darin </a:t>
            </a:r>
            <a:r>
              <a:rPr lang="en-US" altLang="en-US" sz="1600" dirty="0" err="1"/>
              <a:t>Zahuranec</a:t>
            </a:r>
            <a:r>
              <a:rPr lang="en-US" altLang="en-US" sz="1600" dirty="0"/>
              <a:t>, Deborah Levine</a:t>
            </a:r>
            <a:endParaRPr lang="en-US" altLang="en-US" sz="1600" dirty="0" smtClean="0"/>
          </a:p>
        </p:txBody>
      </p:sp>
      <p:sp>
        <p:nvSpPr>
          <p:cNvPr id="48133" name="Content Placeholder 5"/>
          <p:cNvSpPr>
            <a:spLocks noGrp="1"/>
          </p:cNvSpPr>
          <p:nvPr>
            <p:ph sz="quarter" idx="4294967295"/>
          </p:nvPr>
        </p:nvSpPr>
        <p:spPr>
          <a:xfrm>
            <a:off x="4435944" y="1219200"/>
            <a:ext cx="3183731" cy="2963466"/>
          </a:xfrm>
        </p:spPr>
        <p:txBody>
          <a:bodyPr>
            <a:noAutofit/>
          </a:bodyPr>
          <a:lstStyle/>
          <a:p>
            <a:r>
              <a:rPr lang="en-US" altLang="en-US" sz="1600" b="1" dirty="0"/>
              <a:t>Telemedicine partner</a:t>
            </a:r>
            <a:r>
              <a:rPr lang="en-US" altLang="en-US" sz="1600" dirty="0"/>
              <a:t>: Jeff </a:t>
            </a:r>
            <a:r>
              <a:rPr lang="en-US" altLang="en-US" sz="1600" dirty="0" err="1"/>
              <a:t>Durmer</a:t>
            </a:r>
            <a:r>
              <a:rPr lang="en-US" altLang="en-US" sz="1600" dirty="0"/>
              <a:t> (</a:t>
            </a:r>
            <a:r>
              <a:rPr lang="en-US" altLang="en-US" sz="1600" dirty="0" err="1"/>
              <a:t>FusionHealth</a:t>
            </a:r>
            <a:r>
              <a:rPr lang="en-US" altLang="en-US" sz="1600" dirty="0"/>
              <a:t>, Chief Medical Officer), </a:t>
            </a:r>
            <a:r>
              <a:rPr lang="en-US" altLang="en-US" sz="1600" dirty="0" err="1"/>
              <a:t>Helgi</a:t>
            </a:r>
            <a:r>
              <a:rPr lang="en-US" altLang="en-US" sz="1600" dirty="0"/>
              <a:t> </a:t>
            </a:r>
            <a:r>
              <a:rPr lang="en-US" altLang="en-US" sz="1600" dirty="0" err="1"/>
              <a:t>Helgason</a:t>
            </a:r>
            <a:r>
              <a:rPr lang="en-US" altLang="en-US" sz="1600" dirty="0"/>
              <a:t> (Director of Clinical Operations)</a:t>
            </a:r>
          </a:p>
          <a:p>
            <a:r>
              <a:rPr lang="en-US" altLang="en-US" sz="1600" dirty="0"/>
              <a:t>Lewis Morgenstern (Co-I)</a:t>
            </a:r>
          </a:p>
          <a:p>
            <a:r>
              <a:rPr lang="en-US" altLang="en-US" sz="1600" b="1" dirty="0"/>
              <a:t>Consultants</a:t>
            </a:r>
            <a:r>
              <a:rPr lang="en-US" altLang="en-US" sz="1600" dirty="0"/>
              <a:t>: Craig Anderson, Dawn </a:t>
            </a:r>
            <a:r>
              <a:rPr lang="en-US" altLang="en-US" sz="1600" dirty="0" err="1"/>
              <a:t>Bravata</a:t>
            </a:r>
            <a:r>
              <a:rPr lang="en-US" altLang="en-US" sz="1600" dirty="0"/>
              <a:t>, and </a:t>
            </a:r>
            <a:r>
              <a:rPr lang="en-US" altLang="en-US" sz="1600" dirty="0" err="1"/>
              <a:t>Klar</a:t>
            </a:r>
            <a:r>
              <a:rPr lang="en-US" altLang="en-US" sz="1600" dirty="0"/>
              <a:t> </a:t>
            </a:r>
            <a:r>
              <a:rPr lang="en-US" altLang="en-US" sz="1600" dirty="0" err="1"/>
              <a:t>Yaggi</a:t>
            </a:r>
            <a:endParaRPr lang="en-US" altLang="en-US" sz="1600" dirty="0"/>
          </a:p>
          <a:p>
            <a:r>
              <a:rPr lang="en-US" altLang="en-US" sz="1600" b="1" dirty="0"/>
              <a:t>NCC</a:t>
            </a:r>
            <a:r>
              <a:rPr lang="en-US" altLang="en-US" sz="1600" dirty="0"/>
              <a:t>: Jamey Frasure, Mary Ann </a:t>
            </a:r>
            <a:r>
              <a:rPr lang="en-US" altLang="en-US" sz="1600" dirty="0" err="1"/>
              <a:t>Harty</a:t>
            </a:r>
            <a:r>
              <a:rPr lang="en-US" altLang="en-US" sz="1600" dirty="0"/>
              <a:t>, Diane Sparks, Emily Stinson</a:t>
            </a:r>
          </a:p>
          <a:p>
            <a:r>
              <a:rPr lang="en-US" altLang="en-US" sz="1600" b="1" dirty="0"/>
              <a:t>NDMC</a:t>
            </a:r>
            <a:r>
              <a:rPr lang="en-US" altLang="en-US" sz="1600" dirty="0"/>
              <a:t>: Jessica Griffin, Catherine Dillon, Faria Khattak, Ellen Underwood, Jocelyn Anderson</a:t>
            </a:r>
          </a:p>
          <a:p>
            <a:r>
              <a:rPr lang="en-US" altLang="en-US" sz="1600" b="1" dirty="0"/>
              <a:t>NINDS</a:t>
            </a:r>
            <a:r>
              <a:rPr lang="en-US" altLang="en-US" sz="1600" dirty="0"/>
              <a:t>: Claudia </a:t>
            </a:r>
            <a:r>
              <a:rPr lang="en-US" altLang="en-US" sz="1600" dirty="0" smtClean="0"/>
              <a:t>Moy, Joanna </a:t>
            </a:r>
            <a:r>
              <a:rPr lang="en-US" altLang="en-US" sz="1600" dirty="0"/>
              <a:t>Vivalda, Scott </a:t>
            </a:r>
            <a:r>
              <a:rPr lang="en-US" altLang="en-US" sz="1600" dirty="0" smtClean="0"/>
              <a:t>Janis</a:t>
            </a:r>
            <a:endParaRPr lang="en-US" altLang="en-US" sz="1600" dirty="0"/>
          </a:p>
        </p:txBody>
      </p:sp>
    </p:spTree>
    <p:extLst>
      <p:ext uri="{BB962C8B-B14F-4D97-AF65-F5344CB8AC3E}">
        <p14:creationId xmlns:p14="http://schemas.microsoft.com/office/powerpoint/2010/main" val="3220241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Team</a:t>
            </a:r>
            <a:endParaRPr lang="en-US" dirty="0"/>
          </a:p>
        </p:txBody>
      </p:sp>
      <p:sp>
        <p:nvSpPr>
          <p:cNvPr id="3" name="Content Placeholder 2"/>
          <p:cNvSpPr>
            <a:spLocks noGrp="1"/>
          </p:cNvSpPr>
          <p:nvPr>
            <p:ph idx="1"/>
          </p:nvPr>
        </p:nvSpPr>
        <p:spPr>
          <a:xfrm>
            <a:off x="828436" y="1853248"/>
            <a:ext cx="6711654" cy="4195481"/>
          </a:xfrm>
        </p:spPr>
        <p:txBody>
          <a:bodyPr>
            <a:normAutofit/>
          </a:bodyPr>
          <a:lstStyle/>
          <a:p>
            <a:pPr marL="0" indent="0">
              <a:buNone/>
            </a:pPr>
            <a:r>
              <a:rPr lang="en-US" b="1" dirty="0"/>
              <a:t>Principal Investigators</a:t>
            </a:r>
          </a:p>
          <a:p>
            <a:pPr marL="0" indent="0">
              <a:buNone/>
            </a:pPr>
            <a:r>
              <a:rPr lang="en-US" dirty="0"/>
              <a:t>Devin Brown, MD, MS, University of Michigan</a:t>
            </a:r>
          </a:p>
          <a:p>
            <a:pPr marL="0" indent="0">
              <a:buNone/>
            </a:pPr>
            <a:r>
              <a:rPr lang="en-US" dirty="0"/>
              <a:t>Ronald Chervin, MD, MS, University of Michigan</a:t>
            </a:r>
          </a:p>
          <a:p>
            <a:pPr marL="0" indent="0">
              <a:buNone/>
            </a:pPr>
            <a:endParaRPr lang="en-US" dirty="0"/>
          </a:p>
          <a:p>
            <a:pPr marL="0" indent="0">
              <a:buNone/>
            </a:pPr>
            <a:r>
              <a:rPr lang="en-US" b="1" dirty="0"/>
              <a:t>Prime Project Manager</a:t>
            </a:r>
          </a:p>
          <a:p>
            <a:pPr marL="0" indent="0">
              <a:buNone/>
            </a:pPr>
            <a:r>
              <a:rPr lang="en-US" dirty="0"/>
              <a:t>Kayla Gosselin, MPH, CCRP, University of Michigan</a:t>
            </a:r>
          </a:p>
          <a:p>
            <a:pPr marL="0" indent="0">
              <a:buNone/>
            </a:pPr>
            <a:endParaRPr lang="en-US" dirty="0"/>
          </a:p>
          <a:p>
            <a:pPr marL="0" indent="0">
              <a:buNone/>
            </a:pPr>
            <a:r>
              <a:rPr lang="en-US" b="1" dirty="0"/>
              <a:t>NCC Project Manager</a:t>
            </a:r>
          </a:p>
          <a:p>
            <a:pPr marL="0" indent="0">
              <a:buNone/>
            </a:pPr>
            <a:r>
              <a:rPr lang="en-US" dirty="0"/>
              <a:t>Joelle Sickler, MSN, </a:t>
            </a:r>
            <a:r>
              <a:rPr lang="en-US" dirty="0" smtClean="0"/>
              <a:t>RN, CCRC, CCRA, University of Cincinnati </a:t>
            </a:r>
            <a:endParaRPr lang="en-US" dirty="0"/>
          </a:p>
          <a:p>
            <a:pPr marL="0" indent="0">
              <a:buNone/>
            </a:pPr>
            <a:endParaRPr lang="en-US" dirty="0"/>
          </a:p>
        </p:txBody>
      </p:sp>
    </p:spTree>
    <p:extLst>
      <p:ext uri="{BB962C8B-B14F-4D97-AF65-F5344CB8AC3E}">
        <p14:creationId xmlns:p14="http://schemas.microsoft.com/office/powerpoint/2010/main" val="295743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Post-stroke/TIA sleep apnea prevalence ~75%</a:t>
            </a:r>
            <a:endParaRPr lang="en-US" dirty="0"/>
          </a:p>
          <a:p>
            <a:r>
              <a:rPr lang="en-US" dirty="0" smtClean="0"/>
              <a:t>Risk factor </a:t>
            </a:r>
            <a:r>
              <a:rPr lang="en-US" dirty="0"/>
              <a:t>for incident and recurrent stroke, post-stroke deaths, and poor functional outcome after </a:t>
            </a:r>
            <a:r>
              <a:rPr lang="en-US" dirty="0" smtClean="0"/>
              <a:t>stroke</a:t>
            </a:r>
          </a:p>
          <a:p>
            <a:r>
              <a:rPr lang="en-US" dirty="0" smtClean="0"/>
              <a:t>Attractive </a:t>
            </a:r>
            <a:r>
              <a:rPr lang="en-US" dirty="0"/>
              <a:t>target for intervention, especially given that its treatment is very low </a:t>
            </a:r>
            <a:r>
              <a:rPr lang="en-US" dirty="0" smtClean="0"/>
              <a:t>risk</a:t>
            </a:r>
            <a:endParaRPr lang="en-US" dirty="0"/>
          </a:p>
          <a:p>
            <a:endParaRPr lang="en-US" dirty="0"/>
          </a:p>
        </p:txBody>
      </p:sp>
    </p:spTree>
    <p:extLst>
      <p:ext uri="{BB962C8B-B14F-4D97-AF65-F5344CB8AC3E}">
        <p14:creationId xmlns:p14="http://schemas.microsoft.com/office/powerpoint/2010/main" val="1815039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a:t>O</a:t>
            </a:r>
            <a:r>
              <a:rPr lang="en-US" dirty="0" smtClean="0"/>
              <a:t>bservational </a:t>
            </a:r>
            <a:r>
              <a:rPr lang="en-US" dirty="0"/>
              <a:t>studies have shown much better outcomes for sleep apnea patients who use their </a:t>
            </a:r>
            <a:r>
              <a:rPr lang="en-US" dirty="0" smtClean="0"/>
              <a:t>CPAP</a:t>
            </a:r>
            <a:endParaRPr lang="en-US" dirty="0"/>
          </a:p>
          <a:p>
            <a:r>
              <a:rPr lang="en-US" dirty="0"/>
              <a:t>Multiple pilot trials including our own have laid the foundation for a definitive </a:t>
            </a:r>
            <a:r>
              <a:rPr lang="en-US" dirty="0" smtClean="0"/>
              <a:t>trial</a:t>
            </a:r>
            <a:endParaRPr lang="en-US" dirty="0"/>
          </a:p>
        </p:txBody>
      </p:sp>
    </p:spTree>
    <p:extLst>
      <p:ext uri="{BB962C8B-B14F-4D97-AF65-F5344CB8AC3E}">
        <p14:creationId xmlns:p14="http://schemas.microsoft.com/office/powerpoint/2010/main" val="279025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2474"/>
            <a:ext cx="7862888" cy="857250"/>
          </a:xfrm>
        </p:spPr>
        <p:txBody>
          <a:bodyPr>
            <a:normAutofit fontScale="90000"/>
          </a:bodyPr>
          <a:lstStyle/>
          <a:p>
            <a:pPr algn="ctr"/>
            <a:r>
              <a:rPr lang="en-US" dirty="0" smtClean="0"/>
              <a:t>AHA secondary prevention guidelines 2014</a:t>
            </a:r>
            <a:endParaRPr lang="en-US" dirty="0"/>
          </a:p>
        </p:txBody>
      </p:sp>
      <p:sp>
        <p:nvSpPr>
          <p:cNvPr id="3" name="Content Placeholder 2"/>
          <p:cNvSpPr>
            <a:spLocks noGrp="1"/>
          </p:cNvSpPr>
          <p:nvPr>
            <p:ph idx="1"/>
          </p:nvPr>
        </p:nvSpPr>
        <p:spPr>
          <a:xfrm>
            <a:off x="1295400" y="2514600"/>
            <a:ext cx="6481763" cy="2961947"/>
          </a:xfrm>
        </p:spPr>
        <p:txBody>
          <a:bodyPr>
            <a:normAutofit fontScale="92500" lnSpcReduction="10000"/>
          </a:bodyPr>
          <a:lstStyle/>
          <a:p>
            <a:pPr marL="0" indent="0" algn="ctr">
              <a:buNone/>
            </a:pPr>
            <a:r>
              <a:rPr lang="en-US" sz="2400" dirty="0"/>
              <a:t>“Given these generally promising albeit mixed results across the randomized trials and the observational cohort studies, what is clearly needed is a randomized trial with adequate sample size to examine whether and the extent to which treatment of sleep apnea with CPAP improves outcomes such as stroke severity, functional status, and recurrent vascular events.”</a:t>
            </a:r>
          </a:p>
        </p:txBody>
      </p:sp>
    </p:spTree>
    <p:extLst>
      <p:ext uri="{BB962C8B-B14F-4D97-AF65-F5344CB8AC3E}">
        <p14:creationId xmlns:p14="http://schemas.microsoft.com/office/powerpoint/2010/main" val="219949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Synopsis</a:t>
            </a:r>
            <a:endParaRPr lang="en-US" dirty="0"/>
          </a:p>
        </p:txBody>
      </p:sp>
      <p:sp>
        <p:nvSpPr>
          <p:cNvPr id="3" name="Content Placeholder 2"/>
          <p:cNvSpPr>
            <a:spLocks noGrp="1"/>
          </p:cNvSpPr>
          <p:nvPr>
            <p:ph idx="1"/>
          </p:nvPr>
        </p:nvSpPr>
        <p:spPr/>
        <p:txBody>
          <a:bodyPr/>
          <a:lstStyle/>
          <a:p>
            <a:r>
              <a:rPr lang="en-US" dirty="0"/>
              <a:t>Investigator-initiated, phase 3 multicenter, prospective randomized open-, blinded-endpoint (PROBE) controlled trial</a:t>
            </a:r>
          </a:p>
          <a:p>
            <a:r>
              <a:rPr lang="en-US" dirty="0"/>
              <a:t>110 sites nationwide</a:t>
            </a:r>
          </a:p>
          <a:p>
            <a:r>
              <a:rPr lang="en-US" dirty="0" smtClean="0"/>
              <a:t>~3000 </a:t>
            </a:r>
            <a:r>
              <a:rPr lang="en-US" dirty="0"/>
              <a:t>subjects randomized, 15,000 subjects screened</a:t>
            </a:r>
          </a:p>
          <a:p>
            <a:r>
              <a:rPr lang="en-US" dirty="0"/>
              <a:t>Enrollment over 4 years</a:t>
            </a:r>
          </a:p>
          <a:p>
            <a:pPr marL="0" indent="0">
              <a:buNone/>
            </a:pPr>
            <a:endParaRPr lang="en-US" dirty="0"/>
          </a:p>
        </p:txBody>
      </p:sp>
    </p:spTree>
    <p:extLst>
      <p:ext uri="{BB962C8B-B14F-4D97-AF65-F5344CB8AC3E}">
        <p14:creationId xmlns:p14="http://schemas.microsoft.com/office/powerpoint/2010/main" val="74517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a:t>TELE-REHAB</a:t>
            </a:r>
          </a:p>
        </p:txBody>
      </p:sp>
      <p:sp>
        <p:nvSpPr>
          <p:cNvPr id="3" name="Content Placeholder 2"/>
          <p:cNvSpPr>
            <a:spLocks noGrp="1"/>
          </p:cNvSpPr>
          <p:nvPr>
            <p:ph idx="1"/>
          </p:nvPr>
        </p:nvSpPr>
        <p:spPr/>
        <p:txBody>
          <a:bodyPr/>
          <a:lstStyle/>
          <a:p>
            <a:r>
              <a:rPr lang="en-US" dirty="0">
                <a:solidFill>
                  <a:srgbClr val="FF0000"/>
                </a:solidFill>
              </a:rPr>
              <a:t>Closed to Enrollment</a:t>
            </a:r>
            <a:r>
              <a:rPr lang="en-US" dirty="0">
                <a:solidFill>
                  <a:schemeClr val="tx1">
                    <a:lumMod val="75000"/>
                    <a:lumOff val="25000"/>
                  </a:schemeClr>
                </a:solidFill>
              </a:rPr>
              <a:t>:</a:t>
            </a:r>
          </a:p>
          <a:p>
            <a:pPr marL="0" indent="0">
              <a:buNone/>
            </a:pPr>
            <a:r>
              <a:rPr lang="en-US" b="1" u="sng" dirty="0">
                <a:solidFill>
                  <a:schemeClr val="tx1">
                    <a:lumMod val="75000"/>
                    <a:lumOff val="25000"/>
                  </a:schemeClr>
                </a:solidFill>
              </a:rPr>
              <a:t>Study Updates:</a:t>
            </a:r>
          </a:p>
          <a:p>
            <a:pPr marL="0" indent="0">
              <a:buNone/>
            </a:pPr>
            <a:r>
              <a:rPr lang="en-US" dirty="0">
                <a:solidFill>
                  <a:schemeClr val="tx1">
                    <a:lumMod val="75000"/>
                    <a:lumOff val="25000"/>
                  </a:schemeClr>
                </a:solidFill>
              </a:rPr>
              <a:t>    </a:t>
            </a:r>
          </a:p>
          <a:p>
            <a:pPr marL="0" indent="0">
              <a:buNone/>
            </a:pPr>
            <a:r>
              <a:rPr lang="en-US" dirty="0">
                <a:solidFill>
                  <a:schemeClr val="tx1">
                    <a:lumMod val="75000"/>
                    <a:lumOff val="25000"/>
                  </a:schemeClr>
                </a:solidFill>
              </a:rPr>
              <a:t> Study Project Managers:  Lucy Dodakian, MA, OTR/L</a:t>
            </a:r>
          </a:p>
          <a:p>
            <a:pPr marL="0" indent="0">
              <a:buNone/>
            </a:pPr>
            <a:r>
              <a:rPr lang="en-US" dirty="0">
                <a:solidFill>
                  <a:schemeClr val="tx1">
                    <a:lumMod val="75000"/>
                    <a:lumOff val="25000"/>
                  </a:schemeClr>
                </a:solidFill>
              </a:rPr>
              <a:t>				  Judith Spilker, RN, BSN</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 Study Investigator:	  Steve Cramer, MD</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Data Manager:                   </a:t>
            </a:r>
            <a:r>
              <a:rPr lang="en-US" dirty="0" err="1">
                <a:solidFill>
                  <a:schemeClr val="tx1"/>
                </a:solidFill>
              </a:rPr>
              <a:t>Kavita</a:t>
            </a:r>
            <a:r>
              <a:rPr lang="en-US" dirty="0">
                <a:solidFill>
                  <a:schemeClr val="tx1"/>
                </a:solidFill>
              </a:rPr>
              <a:t> Patel</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233471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and Primary Endpoints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Objectives</a:t>
            </a:r>
            <a:r>
              <a:rPr lang="en-US" dirty="0"/>
              <a:t>: Determine whether treatment of </a:t>
            </a:r>
            <a:r>
              <a:rPr lang="en-US" dirty="0" smtClean="0"/>
              <a:t>obstructive sleep </a:t>
            </a:r>
            <a:r>
              <a:rPr lang="en-US" dirty="0"/>
              <a:t>a</a:t>
            </a:r>
            <a:r>
              <a:rPr lang="en-US" dirty="0" smtClean="0"/>
              <a:t>pnea </a:t>
            </a:r>
            <a:r>
              <a:rPr lang="en-US" dirty="0"/>
              <a:t>(OSA) with positive airway pressure </a:t>
            </a:r>
            <a:r>
              <a:rPr lang="en-US" dirty="0" smtClean="0"/>
              <a:t>started </a:t>
            </a:r>
            <a:r>
              <a:rPr lang="en-US" dirty="0"/>
              <a:t>shortly after acute </a:t>
            </a:r>
            <a:r>
              <a:rPr lang="en-US" dirty="0" smtClean="0"/>
              <a:t>ischemic </a:t>
            </a:r>
            <a:r>
              <a:rPr lang="en-US" dirty="0"/>
              <a:t>stroke or high risk TIA (1) reduces recurrent stroke, acute coronary syndrome, and all-cause mortality 6 months after the event, and (2) improves stroke outcomes at 3 months in patients who experienced an ischemic stroke. </a:t>
            </a:r>
          </a:p>
          <a:p>
            <a:pPr marL="0" indent="0">
              <a:buNone/>
            </a:pPr>
            <a:r>
              <a:rPr lang="en-US" b="1" dirty="0"/>
              <a:t>Primary Endpoints</a:t>
            </a:r>
            <a:r>
              <a:rPr lang="en-US" dirty="0"/>
              <a:t>: (1) Prevention endpoint: the composite outcome of recurrent stroke, acute coronary syndrome, or all-cause mortality at 6 months, (2) Recovery endpoint: functional outcome at 3 months.</a:t>
            </a:r>
          </a:p>
          <a:p>
            <a:pPr marL="0" indent="0">
              <a:buNone/>
            </a:pPr>
            <a:r>
              <a:rPr lang="en-US" b="1" dirty="0"/>
              <a:t>Secondary Endpoints</a:t>
            </a:r>
            <a:r>
              <a:rPr lang="en-US" dirty="0"/>
              <a:t>: neurological, cognitive, and quality of life outcomes at 3 months. </a:t>
            </a:r>
          </a:p>
          <a:p>
            <a:pPr marL="0" indent="0">
              <a:buNone/>
            </a:pPr>
            <a:endParaRPr lang="en-US" dirty="0"/>
          </a:p>
        </p:txBody>
      </p:sp>
    </p:spTree>
    <p:extLst>
      <p:ext uri="{BB962C8B-B14F-4D97-AF65-F5344CB8AC3E}">
        <p14:creationId xmlns:p14="http://schemas.microsoft.com/office/powerpoint/2010/main" val="2695381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Population</a:t>
            </a:r>
          </a:p>
        </p:txBody>
      </p:sp>
      <p:sp>
        <p:nvSpPr>
          <p:cNvPr id="3" name="Content Placeholder 2"/>
          <p:cNvSpPr>
            <a:spLocks noGrp="1"/>
          </p:cNvSpPr>
          <p:nvPr>
            <p:ph idx="1"/>
          </p:nvPr>
        </p:nvSpPr>
        <p:spPr/>
        <p:txBody>
          <a:bodyPr/>
          <a:lstStyle/>
          <a:p>
            <a:pPr marL="0" indent="0">
              <a:buNone/>
            </a:pPr>
            <a:r>
              <a:rPr lang="en-US" b="1" dirty="0" smtClean="0"/>
              <a:t>Inclusion</a:t>
            </a:r>
            <a:r>
              <a:rPr lang="en-US" dirty="0" smtClean="0"/>
              <a:t>: Inpatient </a:t>
            </a:r>
            <a:r>
              <a:rPr lang="en-US" dirty="0"/>
              <a:t>at an enrolling site, ≥ 18 years old, who has had an ischemic stroke, or TIA with ABCD²≥4, within the prior 14 days. Participant duration is 6 months. </a:t>
            </a:r>
          </a:p>
          <a:p>
            <a:pPr marL="0" indent="0">
              <a:buNone/>
            </a:pPr>
            <a:endParaRPr lang="en-US" dirty="0"/>
          </a:p>
        </p:txBody>
      </p:sp>
    </p:spTree>
    <p:extLst>
      <p:ext uri="{BB962C8B-B14F-4D97-AF65-F5344CB8AC3E}">
        <p14:creationId xmlns:p14="http://schemas.microsoft.com/office/powerpoint/2010/main" val="99386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Criteria </a:t>
            </a:r>
            <a:endParaRPr lang="en-US" dirty="0"/>
          </a:p>
        </p:txBody>
      </p:sp>
      <p:sp>
        <p:nvSpPr>
          <p:cNvPr id="3" name="Content Placeholder 2"/>
          <p:cNvSpPr>
            <a:spLocks noGrp="1"/>
          </p:cNvSpPr>
          <p:nvPr>
            <p:ph idx="1"/>
          </p:nvPr>
        </p:nvSpPr>
        <p:spPr>
          <a:xfrm>
            <a:off x="484710" y="1295400"/>
            <a:ext cx="8125890" cy="5257800"/>
          </a:xfrm>
        </p:spPr>
        <p:txBody>
          <a:bodyPr>
            <a:normAutofit fontScale="55000" lnSpcReduction="20000"/>
          </a:bodyPr>
          <a:lstStyle/>
          <a:p>
            <a:r>
              <a:rPr lang="en-US" sz="2500" dirty="0"/>
              <a:t>Pre-event inability to perform all of own basic ADLs </a:t>
            </a:r>
          </a:p>
          <a:p>
            <a:r>
              <a:rPr lang="en-US" sz="2500" dirty="0"/>
              <a:t>Unable to obtain informed consent from subject or legally authorized representative</a:t>
            </a:r>
          </a:p>
          <a:p>
            <a:r>
              <a:rPr lang="en-US" sz="2500" dirty="0"/>
              <a:t>Incarcerated </a:t>
            </a:r>
          </a:p>
          <a:p>
            <a:r>
              <a:rPr lang="en-US" sz="2500" dirty="0"/>
              <a:t>Known pregnancy</a:t>
            </a:r>
          </a:p>
          <a:p>
            <a:r>
              <a:rPr lang="en-US" sz="2500" dirty="0"/>
              <a:t>Current mechanical ventilation (can enroll later if this resolves) or tracheostomy </a:t>
            </a:r>
          </a:p>
          <a:p>
            <a:r>
              <a:rPr lang="en-US" sz="2500" dirty="0"/>
              <a:t>Current use of positive airway pressure, or use within one month prior to stroke</a:t>
            </a:r>
          </a:p>
          <a:p>
            <a:r>
              <a:rPr lang="en-US" sz="2500" dirty="0"/>
              <a:t>Anatomical or dermatologic anomaly that makes use of CPAP interface unfeasible</a:t>
            </a:r>
          </a:p>
          <a:p>
            <a:r>
              <a:rPr lang="en-US" sz="2500" dirty="0"/>
              <a:t>Severe bullous lung disease </a:t>
            </a:r>
          </a:p>
          <a:p>
            <a:r>
              <a:rPr lang="en-US" sz="2500" dirty="0"/>
              <a:t>History of prior spontaneous pneumothorax or current pneumothorax</a:t>
            </a:r>
          </a:p>
          <a:p>
            <a:r>
              <a:rPr lang="en-US" sz="2500" dirty="0"/>
              <a:t>Hypotension requiring current treatment with </a:t>
            </a:r>
            <a:r>
              <a:rPr lang="en-US" sz="2500" dirty="0" err="1"/>
              <a:t>pressors</a:t>
            </a:r>
            <a:r>
              <a:rPr lang="en-US" sz="2500" dirty="0"/>
              <a:t> (can enroll later if this resolves) </a:t>
            </a:r>
          </a:p>
          <a:p>
            <a:r>
              <a:rPr lang="en-US" sz="2500" dirty="0"/>
              <a:t>Other specific medical circumstances that conceivably, in the opinion of the site PI, could render the patient at risk of harm from use of CPAP</a:t>
            </a:r>
          </a:p>
          <a:p>
            <a:r>
              <a:rPr lang="en-US" sz="2500" dirty="0"/>
              <a:t>Massive epistaxis or previous history of massive epistaxis</a:t>
            </a:r>
          </a:p>
          <a:p>
            <a:r>
              <a:rPr lang="en-US" sz="2500" dirty="0"/>
              <a:t>Cranial surgery or head trauma within the past 6 months, with known or possible CSF leak or </a:t>
            </a:r>
            <a:r>
              <a:rPr lang="en-US" sz="2500" dirty="0" err="1"/>
              <a:t>pneumocephalus</a:t>
            </a:r>
            <a:r>
              <a:rPr lang="en-US" sz="2500" dirty="0"/>
              <a:t> </a:t>
            </a:r>
          </a:p>
          <a:p>
            <a:r>
              <a:rPr lang="en-US" sz="2500" dirty="0"/>
              <a:t>Recent </a:t>
            </a:r>
            <a:r>
              <a:rPr lang="en-US" sz="2500" dirty="0" err="1"/>
              <a:t>hemicraniectomy</a:t>
            </a:r>
            <a:r>
              <a:rPr lang="en-US" sz="2500" dirty="0"/>
              <a:t> or </a:t>
            </a:r>
            <a:r>
              <a:rPr lang="en-US" sz="2500" dirty="0" err="1"/>
              <a:t>suboccipital</a:t>
            </a:r>
            <a:r>
              <a:rPr lang="en-US" sz="2500" dirty="0"/>
              <a:t> </a:t>
            </a:r>
            <a:r>
              <a:rPr lang="en-US" sz="2500" dirty="0" err="1"/>
              <a:t>craniectomy</a:t>
            </a:r>
            <a:r>
              <a:rPr lang="en-US" sz="2500" dirty="0"/>
              <a:t> (i.e. those whose bone has not yet been replaced), or any other recent bone removal procedure for relief of intracranial pressure</a:t>
            </a:r>
          </a:p>
          <a:p>
            <a:pPr marL="0" indent="0">
              <a:buNone/>
            </a:pPr>
            <a:endParaRPr lang="en-US" dirty="0"/>
          </a:p>
        </p:txBody>
      </p:sp>
    </p:spTree>
    <p:extLst>
      <p:ext uri="{BB962C8B-B14F-4D97-AF65-F5344CB8AC3E}">
        <p14:creationId xmlns:p14="http://schemas.microsoft.com/office/powerpoint/2010/main" val="217609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Intervention</a:t>
            </a:r>
          </a:p>
        </p:txBody>
      </p:sp>
      <p:sp>
        <p:nvSpPr>
          <p:cNvPr id="3" name="Content Placeholder 2"/>
          <p:cNvSpPr>
            <a:spLocks noGrp="1"/>
          </p:cNvSpPr>
          <p:nvPr>
            <p:ph idx="1"/>
          </p:nvPr>
        </p:nvSpPr>
        <p:spPr/>
        <p:txBody>
          <a:bodyPr/>
          <a:lstStyle/>
          <a:p>
            <a:pPr marL="0" indent="0">
              <a:buNone/>
            </a:pPr>
            <a:r>
              <a:rPr lang="en-US" b="1" dirty="0"/>
              <a:t>Intervention</a:t>
            </a:r>
            <a:r>
              <a:rPr lang="en-US" dirty="0"/>
              <a:t>: </a:t>
            </a:r>
            <a:r>
              <a:rPr lang="en-US" dirty="0" err="1"/>
              <a:t>Autoadjusting</a:t>
            </a:r>
            <a:r>
              <a:rPr lang="en-US" dirty="0"/>
              <a:t> continuous positive airway pressure (</a:t>
            </a:r>
            <a:r>
              <a:rPr lang="en-US" dirty="0" err="1" smtClean="0"/>
              <a:t>aCPAP</a:t>
            </a:r>
            <a:r>
              <a:rPr lang="en-US" dirty="0"/>
              <a:t>) delivered with the </a:t>
            </a:r>
            <a:r>
              <a:rPr lang="en-US" dirty="0" err="1"/>
              <a:t>ResMed</a:t>
            </a:r>
            <a:r>
              <a:rPr lang="en-US" dirty="0"/>
              <a:t> </a:t>
            </a:r>
            <a:r>
              <a:rPr lang="en-US" dirty="0" err="1"/>
              <a:t>Airsense</a:t>
            </a:r>
            <a:r>
              <a:rPr lang="en-US" dirty="0"/>
              <a:t> 10 </a:t>
            </a:r>
            <a:r>
              <a:rPr lang="en-US" dirty="0" err="1"/>
              <a:t>autoset</a:t>
            </a:r>
            <a:r>
              <a:rPr lang="en-US" dirty="0"/>
              <a:t>.</a:t>
            </a:r>
          </a:p>
          <a:p>
            <a:pPr marL="0" indent="0">
              <a:buNone/>
            </a:pPr>
            <a:endParaRPr lang="en-US" dirty="0" smtClean="0"/>
          </a:p>
          <a:p>
            <a:pPr marL="0" indent="0">
              <a:buNone/>
            </a:pPr>
            <a:r>
              <a:rPr lang="en-US" b="1" dirty="0" smtClean="0"/>
              <a:t>Control</a:t>
            </a:r>
            <a:r>
              <a:rPr lang="en-US" dirty="0"/>
              <a:t>: Usual care.</a:t>
            </a:r>
          </a:p>
          <a:p>
            <a:pPr marL="0" indent="0">
              <a:buNone/>
            </a:pPr>
            <a:endParaRPr lang="en-US" dirty="0"/>
          </a:p>
        </p:txBody>
      </p:sp>
    </p:spTree>
    <p:extLst>
      <p:ext uri="{BB962C8B-B14F-4D97-AF65-F5344CB8AC3E}">
        <p14:creationId xmlns:p14="http://schemas.microsoft.com/office/powerpoint/2010/main" val="101538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Flow</a:t>
            </a:r>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val="0"/>
              </a:ext>
            </a:extLst>
          </a:blip>
          <a:srcRect t="9743" r="8381" b="21571"/>
          <a:stretch/>
        </p:blipFill>
        <p:spPr bwMode="auto">
          <a:xfrm>
            <a:off x="762001" y="1676401"/>
            <a:ext cx="7619999" cy="4190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88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r>
              <a:rPr lang="en-US" altLang="en-US" dirty="0" smtClean="0"/>
              <a:t>Partnering with a sleep health company, Fusion Health</a:t>
            </a:r>
          </a:p>
          <a:p>
            <a:r>
              <a:rPr lang="en-US" altLang="en-US" dirty="0" smtClean="0"/>
              <a:t>Leverage technology to provide state-of-the-art telemedicine care to our subjects</a:t>
            </a:r>
          </a:p>
          <a:p>
            <a:r>
              <a:rPr lang="en-US" altLang="en-US" dirty="0" err="1" smtClean="0"/>
              <a:t>aCPAP</a:t>
            </a:r>
            <a:r>
              <a:rPr lang="en-US" altLang="en-US" dirty="0" smtClean="0"/>
              <a:t> remotely monitored</a:t>
            </a:r>
          </a:p>
          <a:p>
            <a:r>
              <a:rPr lang="en-US" altLang="en-US" dirty="0" smtClean="0"/>
              <a:t>Care manager</a:t>
            </a:r>
          </a:p>
          <a:p>
            <a:pPr lvl="1"/>
            <a:r>
              <a:rPr lang="en-US" altLang="en-US" dirty="0" smtClean="0"/>
              <a:t>technology team</a:t>
            </a:r>
          </a:p>
          <a:p>
            <a:pPr lvl="1"/>
            <a:r>
              <a:rPr lang="en-US" altLang="en-US" dirty="0" smtClean="0"/>
              <a:t>respiratory therapy team</a:t>
            </a:r>
          </a:p>
          <a:p>
            <a:pPr lvl="1"/>
            <a:r>
              <a:rPr lang="en-US" altLang="en-US" dirty="0" smtClean="0"/>
              <a:t>sleep medicine physicians</a:t>
            </a:r>
          </a:p>
        </p:txBody>
      </p:sp>
      <p:sp>
        <p:nvSpPr>
          <p:cNvPr id="13315" name="Title 4"/>
          <p:cNvSpPr>
            <a:spLocks noGrp="1"/>
          </p:cNvSpPr>
          <p:nvPr>
            <p:ph type="title"/>
          </p:nvPr>
        </p:nvSpPr>
        <p:spPr/>
        <p:txBody>
          <a:bodyPr/>
          <a:lstStyle/>
          <a:p>
            <a:r>
              <a:rPr lang="en-US" altLang="en-US" dirty="0" smtClean="0"/>
              <a:t>Telemedicine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8200" y="5925457"/>
            <a:ext cx="4171167" cy="645897"/>
          </a:xfrm>
          <a:prstGeom prst="rect">
            <a:avLst/>
          </a:prstGeom>
        </p:spPr>
      </p:pic>
    </p:spTree>
    <p:extLst>
      <p:ext uri="{BB962C8B-B14F-4D97-AF65-F5344CB8AC3E}">
        <p14:creationId xmlns:p14="http://schemas.microsoft.com/office/powerpoint/2010/main" val="248942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smtClean="0"/>
              <a:t>Nox</a:t>
            </a:r>
            <a:r>
              <a:rPr lang="en-US" altLang="en-US" dirty="0" smtClean="0"/>
              <a:t> T3</a:t>
            </a:r>
          </a:p>
        </p:txBody>
      </p:sp>
      <p:pic>
        <p:nvPicPr>
          <p:cNvPr id="28675" name="Picture 5" descr="Image result for nox t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853248"/>
            <a:ext cx="6330335" cy="33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81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ResMed</a:t>
            </a:r>
            <a:r>
              <a:rPr lang="en-US" dirty="0" smtClean="0"/>
              <a:t> </a:t>
            </a:r>
            <a:r>
              <a:rPr lang="en-US" dirty="0" err="1" smtClean="0"/>
              <a:t>AirSense</a:t>
            </a:r>
            <a:r>
              <a:rPr lang="en-US" dirty="0" smtClean="0"/>
              <a:t> 10</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00200" y="1676400"/>
            <a:ext cx="5577187" cy="4006279"/>
          </a:xfrm>
        </p:spPr>
      </p:pic>
    </p:spTree>
    <p:extLst>
      <p:ext uri="{BB962C8B-B14F-4D97-AF65-F5344CB8AC3E}">
        <p14:creationId xmlns:p14="http://schemas.microsoft.com/office/powerpoint/2010/main" val="96193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Activities</a:t>
            </a:r>
          </a:p>
        </p:txBody>
      </p:sp>
      <p:pic>
        <p:nvPicPr>
          <p:cNvPr id="4" name="Content Placeholder 3"/>
          <p:cNvPicPr>
            <a:picLocks noGrp="1" noChangeAspect="1"/>
          </p:cNvPicPr>
          <p:nvPr>
            <p:ph idx="1"/>
          </p:nvPr>
        </p:nvPicPr>
        <p:blipFill>
          <a:blip r:embed="rId2"/>
          <a:stretch>
            <a:fillRect/>
          </a:stretch>
        </p:blipFill>
        <p:spPr>
          <a:xfrm>
            <a:off x="228600" y="1295400"/>
            <a:ext cx="8699998" cy="5406624"/>
          </a:xfrm>
          <a:prstGeom prst="rect">
            <a:avLst/>
          </a:prstGeom>
          <a:solidFill>
            <a:schemeClr val="tx1"/>
          </a:solidFill>
          <a:ln>
            <a:solidFill>
              <a:schemeClr val="tx1"/>
            </a:solidFill>
          </a:ln>
        </p:spPr>
      </p:pic>
    </p:spTree>
    <p:extLst>
      <p:ext uri="{BB962C8B-B14F-4D97-AF65-F5344CB8AC3E}">
        <p14:creationId xmlns:p14="http://schemas.microsoft.com/office/powerpoint/2010/main" val="1863487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Challenges</a:t>
            </a:r>
            <a:endParaRPr lang="en-US" dirty="0"/>
          </a:p>
        </p:txBody>
      </p:sp>
      <p:sp>
        <p:nvSpPr>
          <p:cNvPr id="3" name="Content Placeholder 2"/>
          <p:cNvSpPr>
            <a:spLocks noGrp="1"/>
          </p:cNvSpPr>
          <p:nvPr>
            <p:ph idx="1"/>
          </p:nvPr>
        </p:nvSpPr>
        <p:spPr/>
        <p:txBody>
          <a:bodyPr/>
          <a:lstStyle/>
          <a:p>
            <a:r>
              <a:rPr lang="en-US" dirty="0" smtClean="0"/>
              <a:t>Recruitment</a:t>
            </a:r>
          </a:p>
          <a:p>
            <a:r>
              <a:rPr lang="en-US" dirty="0" smtClean="0"/>
              <a:t>Adherence to </a:t>
            </a:r>
            <a:r>
              <a:rPr lang="en-US" dirty="0" err="1" smtClean="0"/>
              <a:t>aCPAP</a:t>
            </a:r>
            <a:endParaRPr lang="en-US" dirty="0"/>
          </a:p>
        </p:txBody>
      </p:sp>
    </p:spTree>
    <p:extLst>
      <p:ext uri="{BB962C8B-B14F-4D97-AF65-F5344CB8AC3E}">
        <p14:creationId xmlns:p14="http://schemas.microsoft.com/office/powerpoint/2010/main" val="104677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err="1"/>
              <a:t>i</a:t>
            </a:r>
            <a:r>
              <a:rPr lang="en-US" dirty="0"/>
              <a:t>-DEF</a:t>
            </a:r>
          </a:p>
        </p:txBody>
      </p:sp>
      <p:sp>
        <p:nvSpPr>
          <p:cNvPr id="3" name="Content Placeholder 2"/>
          <p:cNvSpPr>
            <a:spLocks noGrp="1"/>
          </p:cNvSpPr>
          <p:nvPr>
            <p:ph idx="1"/>
          </p:nvPr>
        </p:nvSpPr>
        <p:spPr/>
        <p:txBody>
          <a:bodyPr/>
          <a:lstStyle/>
          <a:p>
            <a:endParaRPr lang="en-US" b="1" u="sng" dirty="0">
              <a:solidFill>
                <a:schemeClr val="tx1">
                  <a:lumMod val="75000"/>
                  <a:lumOff val="25000"/>
                </a:schemeClr>
              </a:solidFill>
            </a:endParaRPr>
          </a:p>
          <a:p>
            <a:r>
              <a:rPr lang="en-US" dirty="0">
                <a:solidFill>
                  <a:srgbClr val="FF0000"/>
                </a:solidFill>
              </a:rPr>
              <a:t>Closed to Enrollment</a:t>
            </a:r>
            <a:r>
              <a:rPr lang="en-US" dirty="0">
                <a:solidFill>
                  <a:schemeClr val="tx1">
                    <a:lumMod val="75000"/>
                    <a:lumOff val="25000"/>
                  </a:schemeClr>
                </a:solidFill>
              </a:rPr>
              <a:t>:</a:t>
            </a:r>
          </a:p>
          <a:p>
            <a:pPr marL="0" indent="0">
              <a:buNone/>
            </a:pPr>
            <a:r>
              <a:rPr lang="en-US" b="1" u="sng" dirty="0">
                <a:solidFill>
                  <a:schemeClr val="tx1">
                    <a:lumMod val="75000"/>
                    <a:lumOff val="25000"/>
                  </a:schemeClr>
                </a:solidFill>
              </a:rPr>
              <a:t>Study Updates:</a:t>
            </a:r>
          </a:p>
          <a:p>
            <a:pPr marL="0" indent="0">
              <a:buNone/>
            </a:pPr>
            <a:r>
              <a:rPr lang="en-US" dirty="0">
                <a:solidFill>
                  <a:schemeClr val="tx1">
                    <a:lumMod val="75000"/>
                    <a:lumOff val="25000"/>
                  </a:schemeClr>
                </a:solidFill>
              </a:rPr>
              <a:t>    </a:t>
            </a:r>
          </a:p>
          <a:p>
            <a:pPr marL="0" indent="0">
              <a:buNone/>
            </a:pPr>
            <a:r>
              <a:rPr lang="en-US" dirty="0">
                <a:solidFill>
                  <a:schemeClr val="tx1"/>
                </a:solidFill>
              </a:rPr>
              <a:t> Study Project Manager:  Jessica Griffin</a:t>
            </a:r>
            <a:endParaRPr lang="en-US" strike="sngStrike"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 Study Investigator:  Magdy Selim, MD</a:t>
            </a:r>
          </a:p>
          <a:p>
            <a:endParaRPr lang="en-US" dirty="0"/>
          </a:p>
        </p:txBody>
      </p:sp>
    </p:spTree>
    <p:extLst>
      <p:ext uri="{BB962C8B-B14F-4D97-AF65-F5344CB8AC3E}">
        <p14:creationId xmlns:p14="http://schemas.microsoft.com/office/powerpoint/2010/main" val="3316262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3" name="Content Placeholder 2"/>
          <p:cNvSpPr>
            <a:spLocks noGrp="1"/>
          </p:cNvSpPr>
          <p:nvPr>
            <p:ph idx="1"/>
          </p:nvPr>
        </p:nvSpPr>
        <p:spPr/>
        <p:txBody>
          <a:bodyPr/>
          <a:lstStyle/>
          <a:p>
            <a:r>
              <a:rPr lang="en-US" dirty="0"/>
              <a:t>Notice of Award </a:t>
            </a:r>
            <a:r>
              <a:rPr lang="en-US" dirty="0" smtClean="0"/>
              <a:t>(</a:t>
            </a:r>
            <a:r>
              <a:rPr lang="en-US" smtClean="0"/>
              <a:t>dated 8/15/18</a:t>
            </a:r>
            <a:r>
              <a:rPr lang="en-US" dirty="0" smtClean="0"/>
              <a:t>)</a:t>
            </a:r>
          </a:p>
          <a:p>
            <a:r>
              <a:rPr lang="en-US" dirty="0" smtClean="0"/>
              <a:t>Site </a:t>
            </a:r>
            <a:r>
              <a:rPr lang="en-US" dirty="0"/>
              <a:t>Selection</a:t>
            </a:r>
          </a:p>
          <a:p>
            <a:r>
              <a:rPr lang="en-US" dirty="0"/>
              <a:t>Start-Up (contracts)</a:t>
            </a:r>
          </a:p>
          <a:p>
            <a:r>
              <a:rPr lang="en-US" dirty="0"/>
              <a:t>Investigator Meeting</a:t>
            </a:r>
          </a:p>
          <a:p>
            <a:r>
              <a:rPr lang="en-US" dirty="0"/>
              <a:t>Anticipate first patient 6 months after </a:t>
            </a:r>
            <a:r>
              <a:rPr lang="en-US" dirty="0" err="1"/>
              <a:t>NoA</a:t>
            </a:r>
            <a:r>
              <a:rPr lang="en-US" dirty="0"/>
              <a:t> is received</a:t>
            </a:r>
          </a:p>
          <a:p>
            <a:pPr marL="0" indent="0">
              <a:buNone/>
            </a:pPr>
            <a:endParaRPr lang="en-US" dirty="0"/>
          </a:p>
        </p:txBody>
      </p:sp>
    </p:spTree>
    <p:extLst>
      <p:ext uri="{BB962C8B-B14F-4D97-AF65-F5344CB8AC3E}">
        <p14:creationId xmlns:p14="http://schemas.microsoft.com/office/powerpoint/2010/main" val="2447270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pPr marL="0" indent="0">
              <a:buNone/>
            </a:pPr>
            <a:r>
              <a:rPr lang="en-US" dirty="0" smtClean="0"/>
              <a:t>Please free to contact us at any time!</a:t>
            </a:r>
            <a:endParaRPr lang="en-US" dirty="0"/>
          </a:p>
          <a:p>
            <a:pPr marL="0" indent="0">
              <a:buNone/>
            </a:pPr>
            <a:endParaRPr lang="en-US" dirty="0" smtClean="0"/>
          </a:p>
          <a:p>
            <a:pPr marL="0" indent="0">
              <a:buNone/>
            </a:pPr>
            <a:r>
              <a:rPr lang="en-US" dirty="0" smtClean="0"/>
              <a:t>Kayla Gosselin (UM)</a:t>
            </a:r>
          </a:p>
          <a:p>
            <a:pPr marL="0" indent="0">
              <a:buNone/>
            </a:pPr>
            <a:r>
              <a:rPr lang="en-US" dirty="0" smtClean="0">
                <a:hlinkClick r:id="rId2"/>
              </a:rPr>
              <a:t>kcgossel@med.umich.edu</a:t>
            </a:r>
            <a:endParaRPr lang="en-US" dirty="0" smtClean="0"/>
          </a:p>
          <a:p>
            <a:pPr marL="0" indent="0">
              <a:buNone/>
            </a:pPr>
            <a:endParaRPr lang="en-US" dirty="0" smtClean="0"/>
          </a:p>
          <a:p>
            <a:pPr marL="0" indent="0">
              <a:buNone/>
            </a:pPr>
            <a:r>
              <a:rPr lang="en-US" dirty="0" smtClean="0"/>
              <a:t>Joelle Sickler (NCC)</a:t>
            </a:r>
          </a:p>
          <a:p>
            <a:pPr marL="0" indent="0">
              <a:buNone/>
            </a:pPr>
            <a:r>
              <a:rPr lang="en-US" dirty="0" smtClean="0">
                <a:hlinkClick r:id="rId3"/>
              </a:rPr>
              <a:t>sicklejb@ucmail.uc.edu</a:t>
            </a:r>
            <a:endParaRPr lang="en-US" dirty="0" smtClean="0"/>
          </a:p>
          <a:p>
            <a:pPr marL="0" indent="0">
              <a:buNone/>
            </a:pPr>
            <a:endParaRPr lang="en-US" dirty="0"/>
          </a:p>
        </p:txBody>
      </p:sp>
    </p:spTree>
    <p:extLst>
      <p:ext uri="{BB962C8B-B14F-4D97-AF65-F5344CB8AC3E}">
        <p14:creationId xmlns:p14="http://schemas.microsoft.com/office/powerpoint/2010/main" val="114034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a:t>
            </a:r>
            <a:br>
              <a:rPr lang="en-US" dirty="0"/>
            </a:br>
            <a:r>
              <a:rPr lang="en-US" dirty="0"/>
              <a:t>and Reminders</a:t>
            </a:r>
          </a:p>
        </p:txBody>
      </p:sp>
      <p:sp>
        <p:nvSpPr>
          <p:cNvPr id="3" name="Content Placeholder 2"/>
          <p:cNvSpPr>
            <a:spLocks noGrp="1"/>
          </p:cNvSpPr>
          <p:nvPr>
            <p:ph idx="1"/>
          </p:nvPr>
        </p:nvSpPr>
        <p:spPr/>
        <p:txBody>
          <a:bodyPr>
            <a:normAutofit/>
          </a:bodyPr>
          <a:lstStyle/>
          <a:p>
            <a:pPr marL="0" indent="0">
              <a:buNone/>
            </a:pPr>
            <a:endParaRPr lang="en-US" sz="1800" dirty="0">
              <a:solidFill>
                <a:schemeClr val="tx1"/>
              </a:solidFill>
            </a:endParaRPr>
          </a:p>
          <a:p>
            <a:r>
              <a:rPr lang="en-US" sz="1600" dirty="0" smtClean="0">
                <a:solidFill>
                  <a:schemeClr val="tx1"/>
                </a:solidFill>
              </a:rPr>
              <a:t>Agenda </a:t>
            </a:r>
            <a:r>
              <a:rPr lang="en-US" sz="1600" dirty="0">
                <a:solidFill>
                  <a:schemeClr val="tx1"/>
                </a:solidFill>
              </a:rPr>
              <a:t>items for Montreal Meeting.</a:t>
            </a:r>
          </a:p>
          <a:p>
            <a:r>
              <a:rPr lang="en-US" sz="1600" dirty="0">
                <a:solidFill>
                  <a:schemeClr val="tx1"/>
                </a:solidFill>
              </a:rPr>
              <a:t>Presenters for upcoming Meetings/Coordinators Calls.</a:t>
            </a:r>
          </a:p>
          <a:p>
            <a:r>
              <a:rPr lang="en-US" sz="1600" dirty="0" smtClean="0">
                <a:solidFill>
                  <a:schemeClr val="tx1"/>
                </a:solidFill>
              </a:rPr>
              <a:t>Confirmed </a:t>
            </a:r>
            <a:r>
              <a:rPr lang="en-US" sz="1600" dirty="0">
                <a:solidFill>
                  <a:schemeClr val="tx1"/>
                </a:solidFill>
              </a:rPr>
              <a:t>Montreal Managers Breakout Session </a:t>
            </a:r>
            <a:endParaRPr lang="en-US" sz="1600" dirty="0"/>
          </a:p>
          <a:p>
            <a:r>
              <a:rPr lang="en-US" sz="1600" dirty="0" smtClean="0">
                <a:solidFill>
                  <a:schemeClr val="tx1"/>
                </a:solidFill>
              </a:rPr>
              <a:t> Meet </a:t>
            </a:r>
            <a:r>
              <a:rPr lang="en-US" sz="1600" dirty="0">
                <a:solidFill>
                  <a:schemeClr val="tx1"/>
                </a:solidFill>
              </a:rPr>
              <a:t>and Greet the evening before the meeting (time and place TBD).</a:t>
            </a:r>
          </a:p>
          <a:p>
            <a:r>
              <a:rPr lang="en-US" sz="1600" dirty="0" smtClean="0">
                <a:solidFill>
                  <a:schemeClr val="tx1"/>
                </a:solidFill>
              </a:rPr>
              <a:t>RPPR reports due</a:t>
            </a:r>
          </a:p>
          <a:p>
            <a:r>
              <a:rPr lang="en-US" sz="1600" dirty="0" smtClean="0"/>
              <a:t>Review sites FWA for expiration dates and name changes.</a:t>
            </a:r>
          </a:p>
          <a:p>
            <a:r>
              <a:rPr lang="en-US" sz="1600" dirty="0" smtClean="0">
                <a:solidFill>
                  <a:schemeClr val="tx1"/>
                </a:solidFill>
              </a:rPr>
              <a:t>MTA and RA amendments coming soon.</a:t>
            </a:r>
            <a:endParaRPr lang="en-US" sz="1600" dirty="0">
              <a:solidFill>
                <a:schemeClr val="tx1"/>
              </a:solidFill>
            </a:endParaRPr>
          </a:p>
        </p:txBody>
      </p:sp>
    </p:spTree>
    <p:extLst>
      <p:ext uri="{BB962C8B-B14F-4D97-AF65-F5344CB8AC3E}">
        <p14:creationId xmlns:p14="http://schemas.microsoft.com/office/powerpoint/2010/main" val="282462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 </a:t>
            </a:r>
            <a:br>
              <a:rPr lang="en-US" dirty="0"/>
            </a:br>
            <a:r>
              <a:rPr lang="en-US" dirty="0"/>
              <a:t>DEFUSE 3</a:t>
            </a:r>
          </a:p>
        </p:txBody>
      </p:sp>
      <p:sp>
        <p:nvSpPr>
          <p:cNvPr id="3" name="Content Placeholder 2"/>
          <p:cNvSpPr>
            <a:spLocks noGrp="1"/>
          </p:cNvSpPr>
          <p:nvPr>
            <p:ph idx="1"/>
          </p:nvPr>
        </p:nvSpPr>
        <p:spPr/>
        <p:txBody>
          <a:bodyPr/>
          <a:lstStyle/>
          <a:p>
            <a:endParaRPr lang="en-US" dirty="0">
              <a:solidFill>
                <a:schemeClr val="tx1">
                  <a:lumMod val="75000"/>
                  <a:lumOff val="25000"/>
                </a:schemeClr>
              </a:solidFill>
            </a:endParaRPr>
          </a:p>
          <a:p>
            <a:r>
              <a:rPr lang="en-US" dirty="0">
                <a:solidFill>
                  <a:srgbClr val="FF0000"/>
                </a:solidFill>
              </a:rPr>
              <a:t>Closed to Enrollment</a:t>
            </a:r>
            <a:r>
              <a:rPr lang="en-US" dirty="0">
                <a:solidFill>
                  <a:schemeClr val="tx1">
                    <a:lumMod val="75000"/>
                    <a:lumOff val="25000"/>
                  </a:schemeClr>
                </a:solidFill>
              </a:rPr>
              <a:t>:</a:t>
            </a:r>
          </a:p>
          <a:p>
            <a:pPr marL="0" indent="0">
              <a:buNone/>
            </a:pPr>
            <a:r>
              <a:rPr lang="en-US" b="1" u="sng" dirty="0">
                <a:solidFill>
                  <a:schemeClr val="tx1">
                    <a:lumMod val="75000"/>
                    <a:lumOff val="25000"/>
                  </a:schemeClr>
                </a:solidFill>
              </a:rPr>
              <a:t>Study Updates:</a:t>
            </a:r>
          </a:p>
          <a:p>
            <a:pPr marL="0" indent="0">
              <a:buNone/>
            </a:pPr>
            <a:r>
              <a:rPr lang="en-US" dirty="0">
                <a:solidFill>
                  <a:schemeClr val="tx1">
                    <a:lumMod val="75000"/>
                    <a:lumOff val="25000"/>
                  </a:schemeClr>
                </a:solidFill>
              </a:rPr>
              <a:t>    </a:t>
            </a:r>
          </a:p>
          <a:p>
            <a:pPr marL="0" indent="0">
              <a:buNone/>
            </a:pPr>
            <a:r>
              <a:rPr lang="en-US" dirty="0">
                <a:solidFill>
                  <a:schemeClr val="tx1"/>
                </a:solidFill>
              </a:rPr>
              <a:t> Study Project Manager:  Stephanie Kemp, BS</a:t>
            </a:r>
          </a:p>
          <a:p>
            <a:pPr marL="0" indent="0">
              <a:buNone/>
            </a:pPr>
            <a:r>
              <a:rPr lang="en-US" dirty="0">
                <a:solidFill>
                  <a:schemeClr val="tx1"/>
                </a:solidFill>
              </a:rPr>
              <a:t>	Janice </a:t>
            </a:r>
            <a:r>
              <a:rPr lang="en-US" dirty="0" err="1">
                <a:solidFill>
                  <a:schemeClr val="tx1"/>
                </a:solidFill>
              </a:rPr>
              <a:t>Carrozzella</a:t>
            </a:r>
            <a:r>
              <a:rPr lang="en-US" dirty="0">
                <a:solidFill>
                  <a:schemeClr val="tx1"/>
                </a:solidFill>
              </a:rPr>
              <a:t>, MSN, CNP, RT(R), CCRA </a:t>
            </a:r>
          </a:p>
          <a:p>
            <a:pPr marL="0" indent="0">
              <a:buNone/>
            </a:pPr>
            <a:r>
              <a:rPr lang="en-US" dirty="0">
                <a:solidFill>
                  <a:schemeClr val="tx1"/>
                </a:solidFill>
              </a:rPr>
              <a:t>     </a:t>
            </a:r>
          </a:p>
          <a:p>
            <a:pPr marL="0" indent="0">
              <a:buNone/>
            </a:pPr>
            <a:r>
              <a:rPr lang="en-US" dirty="0">
                <a:solidFill>
                  <a:schemeClr val="tx1"/>
                </a:solidFill>
              </a:rPr>
              <a:t> Study Investigator:  Greg Albers, MD</a:t>
            </a:r>
          </a:p>
          <a:p>
            <a:pPr marL="0" indent="0">
              <a:buNone/>
            </a:pPr>
            <a:r>
              <a:rPr lang="en-US" dirty="0">
                <a:solidFill>
                  <a:schemeClr val="tx1"/>
                </a:solidFill>
              </a:rPr>
              <a:t> Data Manager:  Jessica Griffin</a:t>
            </a:r>
          </a:p>
          <a:p>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408605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dirty="0"/>
              <a:t>Project Updates</a:t>
            </a:r>
            <a:br>
              <a:rPr lang="en-US" dirty="0"/>
            </a:br>
            <a:r>
              <a:rPr lang="en-US" dirty="0"/>
              <a:t>CREST 2</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sz="2000" b="1" u="sng" dirty="0">
              <a:solidFill>
                <a:schemeClr val="tx1">
                  <a:lumMod val="75000"/>
                  <a:lumOff val="25000"/>
                </a:schemeClr>
              </a:solidFill>
            </a:endParaRPr>
          </a:p>
          <a:p>
            <a:pPr marL="0" indent="0">
              <a:buNone/>
            </a:pPr>
            <a:r>
              <a:rPr lang="en-US" sz="2000" b="1" u="sng" dirty="0">
                <a:solidFill>
                  <a:schemeClr val="tx1">
                    <a:lumMod val="75000"/>
                    <a:lumOff val="25000"/>
                  </a:schemeClr>
                </a:solidFill>
              </a:rPr>
              <a:t>Study Updates:</a:t>
            </a:r>
          </a:p>
          <a:p>
            <a:pPr marL="0" indent="0">
              <a:buNone/>
            </a:pPr>
            <a:r>
              <a:rPr lang="en-US" sz="2000" dirty="0">
                <a:solidFill>
                  <a:schemeClr val="tx1">
                    <a:lumMod val="75000"/>
                    <a:lumOff val="25000"/>
                  </a:schemeClr>
                </a:solidFill>
              </a:rPr>
              <a:t>    </a:t>
            </a:r>
          </a:p>
          <a:p>
            <a:pPr marL="0" indent="0">
              <a:buNone/>
            </a:pPr>
            <a:r>
              <a:rPr lang="en-US" dirty="0">
                <a:solidFill>
                  <a:schemeClr val="tx1"/>
                </a:solidFill>
              </a:rPr>
              <a:t>Study Project Manager:  Mary Longbottom, CCRP, CREST     Director for Data Quality </a:t>
            </a:r>
          </a:p>
          <a:p>
            <a:pPr marL="0" indent="0">
              <a:buNone/>
            </a:pPr>
            <a:r>
              <a:rPr lang="en-US" dirty="0">
                <a:solidFill>
                  <a:schemeClr val="tx1"/>
                </a:solidFill>
              </a:rPr>
              <a:t>     </a:t>
            </a:r>
          </a:p>
          <a:p>
            <a:pPr marL="0" indent="0">
              <a:buNone/>
            </a:pPr>
            <a:r>
              <a:rPr lang="en-US" dirty="0">
                <a:solidFill>
                  <a:schemeClr val="tx1"/>
                </a:solidFill>
              </a:rPr>
              <a:t> Study Investigator:  Tom Brott, MD</a:t>
            </a:r>
          </a:p>
          <a:p>
            <a:pPr marL="0" indent="0">
              <a:buNone/>
            </a:pP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244593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a:t>ARCADIA</a:t>
            </a:r>
          </a:p>
        </p:txBody>
      </p:sp>
      <p:sp>
        <p:nvSpPr>
          <p:cNvPr id="3" name="Content Placeholder 2"/>
          <p:cNvSpPr>
            <a:spLocks noGrp="1"/>
          </p:cNvSpPr>
          <p:nvPr>
            <p:ph idx="1"/>
          </p:nvPr>
        </p:nvSpPr>
        <p:spPr/>
        <p:txBody>
          <a:bodyPr/>
          <a:lstStyle/>
          <a:p>
            <a:endParaRPr lang="en-US" b="1" u="sng" dirty="0">
              <a:solidFill>
                <a:schemeClr val="tx1">
                  <a:lumMod val="75000"/>
                  <a:lumOff val="25000"/>
                </a:schemeClr>
              </a:solidFill>
            </a:endParaRPr>
          </a:p>
          <a:p>
            <a:pPr marL="0" indent="0">
              <a:buNone/>
            </a:pPr>
            <a:r>
              <a:rPr lang="en-US" b="1" u="sng" dirty="0">
                <a:solidFill>
                  <a:schemeClr val="tx1">
                    <a:lumMod val="75000"/>
                    <a:lumOff val="25000"/>
                  </a:schemeClr>
                </a:solidFill>
              </a:rPr>
              <a:t>Study Updates:</a:t>
            </a:r>
          </a:p>
          <a:p>
            <a:pPr marL="0" indent="0">
              <a:buNone/>
            </a:pPr>
            <a:r>
              <a:rPr lang="en-US" dirty="0">
                <a:solidFill>
                  <a:schemeClr val="tx1">
                    <a:lumMod val="75000"/>
                    <a:lumOff val="25000"/>
                  </a:schemeClr>
                </a:solidFill>
              </a:rPr>
              <a:t>    </a:t>
            </a:r>
          </a:p>
          <a:p>
            <a:pPr marL="0" indent="0">
              <a:buNone/>
            </a:pPr>
            <a:r>
              <a:rPr lang="en-US" dirty="0">
                <a:solidFill>
                  <a:schemeClr val="tx1">
                    <a:lumMod val="75000"/>
                    <a:lumOff val="25000"/>
                  </a:schemeClr>
                </a:solidFill>
              </a:rPr>
              <a:t> </a:t>
            </a:r>
            <a:r>
              <a:rPr lang="en-US" dirty="0">
                <a:solidFill>
                  <a:schemeClr val="tx1"/>
                </a:solidFill>
              </a:rPr>
              <a:t>Study Project Manager:  Irene Ewing, RN, BSN</a:t>
            </a:r>
          </a:p>
          <a:p>
            <a:pPr marL="0" indent="0">
              <a:buNone/>
            </a:pPr>
            <a:r>
              <a:rPr lang="en-US" dirty="0">
                <a:solidFill>
                  <a:schemeClr val="tx1"/>
                </a:solidFill>
              </a:rPr>
              <a:t>     </a:t>
            </a:r>
          </a:p>
          <a:p>
            <a:pPr marL="0" indent="0">
              <a:buNone/>
            </a:pPr>
            <a:r>
              <a:rPr lang="en-US" dirty="0">
                <a:solidFill>
                  <a:schemeClr val="tx1"/>
                </a:solidFill>
              </a:rPr>
              <a:t> Study Investigator:  Hooman Kamel, MD; </a:t>
            </a:r>
          </a:p>
          <a:p>
            <a:pPr marL="0" indent="0">
              <a:buNone/>
            </a:pPr>
            <a:r>
              <a:rPr lang="en-US" dirty="0">
                <a:solidFill>
                  <a:schemeClr val="tx1"/>
                </a:solidFill>
              </a:rPr>
              <a:t>			  </a:t>
            </a:r>
            <a:r>
              <a:rPr lang="en-US" dirty="0" smtClean="0">
                <a:solidFill>
                  <a:schemeClr val="tx1"/>
                </a:solidFill>
              </a:rPr>
              <a:t>             </a:t>
            </a:r>
            <a:r>
              <a:rPr lang="en-US" dirty="0">
                <a:solidFill>
                  <a:schemeClr val="tx1"/>
                </a:solidFill>
              </a:rPr>
              <a:t>Mitch Elkind, MD</a:t>
            </a:r>
          </a:p>
          <a:p>
            <a:pPr marL="0" indent="0">
              <a:buNone/>
            </a:pPr>
            <a:r>
              <a:rPr lang="en-US" dirty="0">
                <a:solidFill>
                  <a:schemeClr val="tx1"/>
                </a:solidFill>
              </a:rPr>
              <a:t>Data </a:t>
            </a:r>
            <a:r>
              <a:rPr lang="en-US" dirty="0" smtClean="0">
                <a:solidFill>
                  <a:schemeClr val="tx1"/>
                </a:solidFill>
              </a:rPr>
              <a:t>Manager’s:   </a:t>
            </a:r>
            <a:r>
              <a:rPr lang="en-US" dirty="0" err="1">
                <a:solidFill>
                  <a:schemeClr val="tx1"/>
                </a:solidFill>
              </a:rPr>
              <a:t>Faria</a:t>
            </a:r>
            <a:r>
              <a:rPr lang="en-US" dirty="0">
                <a:solidFill>
                  <a:schemeClr val="tx1"/>
                </a:solidFill>
              </a:rPr>
              <a:t> </a:t>
            </a:r>
            <a:r>
              <a:rPr lang="en-US" dirty="0" err="1" smtClean="0">
                <a:solidFill>
                  <a:schemeClr val="tx1"/>
                </a:solidFill>
              </a:rPr>
              <a:t>Khattak</a:t>
            </a:r>
            <a:r>
              <a:rPr lang="en-US" dirty="0"/>
              <a:t>,</a:t>
            </a:r>
            <a:r>
              <a:rPr lang="en-US" dirty="0" smtClean="0">
                <a:solidFill>
                  <a:schemeClr val="tx1"/>
                </a:solidFill>
              </a:rPr>
              <a:t> </a:t>
            </a:r>
            <a:r>
              <a:rPr lang="en-US" dirty="0">
                <a:solidFill>
                  <a:schemeClr val="tx1"/>
                </a:solidFill>
              </a:rPr>
              <a:t>Holly </a:t>
            </a:r>
            <a:r>
              <a:rPr lang="en-US" dirty="0" smtClean="0">
                <a:solidFill>
                  <a:schemeClr val="tx1"/>
                </a:solidFill>
              </a:rPr>
              <a:t>Pierce,</a:t>
            </a:r>
          </a:p>
          <a:p>
            <a:pPr marL="0" indent="0">
              <a:buNone/>
            </a:pPr>
            <a:r>
              <a:rPr lang="en-US" dirty="0" smtClean="0"/>
              <a:t>                                Jocelyn </a:t>
            </a:r>
            <a:r>
              <a:rPr lang="en-US" dirty="0"/>
              <a:t>Anderson</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30713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73292"/>
          </a:xfrm>
        </p:spPr>
        <p:txBody>
          <a:bodyPr/>
          <a:lstStyle/>
          <a:p>
            <a:pPr algn="ctr"/>
            <a:r>
              <a:rPr lang="en-US" sz="3200" dirty="0" smtClean="0"/>
              <a:t>ARCADIA Enrollment and </a:t>
            </a:r>
            <a:r>
              <a:rPr lang="en-US" dirty="0" smtClean="0"/>
              <a:t>start-up</a:t>
            </a:r>
            <a:endParaRPr lang="en-US" dirty="0"/>
          </a:p>
        </p:txBody>
      </p:sp>
      <p:sp>
        <p:nvSpPr>
          <p:cNvPr id="4" name="Content Placeholder 3"/>
          <p:cNvSpPr>
            <a:spLocks noGrp="1"/>
          </p:cNvSpPr>
          <p:nvPr>
            <p:ph idx="1"/>
          </p:nvPr>
        </p:nvSpPr>
        <p:spPr>
          <a:xfrm>
            <a:off x="628650" y="2209800"/>
            <a:ext cx="7886700" cy="3398521"/>
          </a:xfrm>
        </p:spPr>
        <p:txBody>
          <a:bodyPr/>
          <a:lstStyle/>
          <a:p>
            <a:pPr>
              <a:buFont typeface="Wingdings" panose="05000000000000000000" pitchFamily="2" charset="2"/>
              <a:buChar char="Ø"/>
            </a:pPr>
            <a:r>
              <a:rPr lang="en-US" dirty="0" smtClean="0"/>
              <a:t>Total Number of Subjects enrolled/consented (as of 8/21): </a:t>
            </a:r>
            <a:r>
              <a:rPr lang="en-US" b="1" dirty="0" smtClean="0"/>
              <a:t>247</a:t>
            </a:r>
            <a:endParaRPr lang="en-US" dirty="0"/>
          </a:p>
          <a:p>
            <a:pPr>
              <a:buFont typeface="Wingdings" panose="05000000000000000000" pitchFamily="2" charset="2"/>
              <a:buChar char="Ø"/>
            </a:pPr>
            <a:r>
              <a:rPr lang="en-US" dirty="0" smtClean="0"/>
              <a:t>Percent </a:t>
            </a:r>
            <a:r>
              <a:rPr lang="en-US" dirty="0"/>
              <a:t>Eligible for Randomization: </a:t>
            </a:r>
            <a:r>
              <a:rPr lang="en-US" b="1" dirty="0"/>
              <a:t>41%</a:t>
            </a:r>
            <a:endParaRPr lang="en-US" dirty="0"/>
          </a:p>
          <a:p>
            <a:pPr>
              <a:buFont typeface="Wingdings" panose="05000000000000000000" pitchFamily="2" charset="2"/>
              <a:buChar char="Ø"/>
            </a:pPr>
            <a:r>
              <a:rPr lang="en-US" dirty="0"/>
              <a:t>Total Randomizations: </a:t>
            </a:r>
            <a:r>
              <a:rPr lang="en-US" b="1" dirty="0" smtClean="0"/>
              <a:t>68/1100</a:t>
            </a:r>
          </a:p>
          <a:p>
            <a:pPr marL="0" indent="0">
              <a:buNone/>
            </a:pPr>
            <a:endParaRPr lang="en-US" dirty="0" smtClean="0"/>
          </a:p>
          <a:p>
            <a:pPr>
              <a:buFont typeface="Wingdings" panose="05000000000000000000" pitchFamily="2" charset="2"/>
              <a:buChar char="Ø"/>
            </a:pPr>
            <a:r>
              <a:rPr lang="en-US" dirty="0"/>
              <a:t>100 Sites have CIRB approval for </a:t>
            </a:r>
            <a:r>
              <a:rPr lang="en-US" dirty="0" smtClean="0"/>
              <a:t>ARCADIA</a:t>
            </a:r>
          </a:p>
          <a:p>
            <a:pPr>
              <a:buFont typeface="Wingdings" panose="05000000000000000000" pitchFamily="2" charset="2"/>
              <a:buChar char="Ø"/>
            </a:pPr>
            <a:r>
              <a:rPr lang="en-US" dirty="0" smtClean="0"/>
              <a:t>86 Readiness Calls completed</a:t>
            </a:r>
            <a:endParaRPr lang="en-US" dirty="0"/>
          </a:p>
          <a:p>
            <a:pPr>
              <a:buFont typeface="Wingdings" panose="05000000000000000000" pitchFamily="2" charset="2"/>
              <a:buChar char="Ø"/>
            </a:pPr>
            <a:r>
              <a:rPr lang="en-US" dirty="0"/>
              <a:t>VA sites- 6 out of 7 have been submitted to VA CIRB</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238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Site Activity</a:t>
            </a:r>
          </a:p>
        </p:txBody>
      </p:sp>
      <p:sp>
        <p:nvSpPr>
          <p:cNvPr id="3" name="Content Placeholder 2"/>
          <p:cNvSpPr>
            <a:spLocks noGrp="1"/>
          </p:cNvSpPr>
          <p:nvPr>
            <p:ph idx="1"/>
          </p:nvPr>
        </p:nvSpPr>
        <p:spPr>
          <a:xfrm>
            <a:off x="628650" y="2125267"/>
            <a:ext cx="7886700" cy="2938224"/>
          </a:xfrm>
        </p:spPr>
        <p:txBody>
          <a:bodyPr>
            <a:normAutofit fontScale="77500" lnSpcReduction="20000"/>
          </a:bodyPr>
          <a:lstStyle/>
          <a:p>
            <a:pPr>
              <a:buFont typeface="Wingdings" panose="05000000000000000000" pitchFamily="2" charset="2"/>
              <a:buChar char="Ø"/>
            </a:pPr>
            <a:r>
              <a:rPr lang="en-US" dirty="0" smtClean="0"/>
              <a:t>61 Sites have consented at least one subject</a:t>
            </a:r>
          </a:p>
          <a:p>
            <a:pPr marL="0" indent="0">
              <a:buNone/>
            </a:pPr>
            <a:endParaRPr lang="en-US" dirty="0"/>
          </a:p>
          <a:p>
            <a:pPr marL="0" indent="0">
              <a:buNone/>
            </a:pPr>
            <a:r>
              <a:rPr lang="en-US" dirty="0" smtClean="0"/>
              <a:t>Of the 39 Sites that have not consented any subjects: </a:t>
            </a:r>
            <a:endParaRPr lang="en-US" dirty="0"/>
          </a:p>
          <a:p>
            <a:pPr>
              <a:buFont typeface="Wingdings" panose="05000000000000000000" pitchFamily="2" charset="2"/>
              <a:buChar char="§"/>
            </a:pPr>
            <a:r>
              <a:rPr lang="en-US" dirty="0" smtClean="0"/>
              <a:t>2 sites released in April</a:t>
            </a:r>
          </a:p>
          <a:p>
            <a:pPr>
              <a:buFont typeface="Wingdings" panose="05000000000000000000" pitchFamily="2" charset="2"/>
              <a:buChar char="§"/>
            </a:pPr>
            <a:r>
              <a:rPr lang="en-US" dirty="0" smtClean="0"/>
              <a:t>7 sites released in May</a:t>
            </a:r>
          </a:p>
          <a:p>
            <a:pPr>
              <a:buFont typeface="Wingdings" panose="05000000000000000000" pitchFamily="2" charset="2"/>
              <a:buChar char="§"/>
            </a:pPr>
            <a:r>
              <a:rPr lang="en-US" dirty="0" smtClean="0"/>
              <a:t>4 sites released in June</a:t>
            </a:r>
          </a:p>
          <a:p>
            <a:pPr marL="0" indent="0">
              <a:buNone/>
            </a:pPr>
            <a:endParaRPr lang="en-US" dirty="0" smtClean="0"/>
          </a:p>
          <a:p>
            <a:pPr marL="0" indent="0">
              <a:buNone/>
            </a:pPr>
            <a:r>
              <a:rPr lang="en-US" dirty="0" smtClean="0"/>
              <a:t>Please </a:t>
            </a:r>
            <a:r>
              <a:rPr lang="en-US" dirty="0"/>
              <a:t>reach out to your sites to see if they need assistance. </a:t>
            </a:r>
            <a:endParaRPr lang="en-US" dirty="0" smtClean="0"/>
          </a:p>
          <a:p>
            <a:pPr marL="0" indent="0">
              <a:buNone/>
            </a:pPr>
            <a:r>
              <a:rPr lang="en-US" dirty="0" smtClean="0"/>
              <a:t>The </a:t>
            </a:r>
            <a:r>
              <a:rPr lang="en-US" dirty="0"/>
              <a:t>ARCADIA PIs or the NCC team will make phone calls if this will help.</a:t>
            </a:r>
          </a:p>
          <a:p>
            <a:pPr marL="0" indent="0">
              <a:buNone/>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181301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3625</TotalTime>
  <Words>1621</Words>
  <Application>Microsoft Office PowerPoint</Application>
  <PresentationFormat>On-screen Show (4:3)</PresentationFormat>
  <Paragraphs>306</Paragraphs>
  <Slides>42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Gothic</vt:lpstr>
      <vt:lpstr>Lucida Handwriting</vt:lpstr>
      <vt:lpstr>Times New Roman</vt:lpstr>
      <vt:lpstr>Wingdings</vt:lpstr>
      <vt:lpstr>Wingdings 3</vt:lpstr>
      <vt:lpstr>Ion</vt:lpstr>
      <vt:lpstr>Coordinator Webinar and Round Table Discussion</vt:lpstr>
      <vt:lpstr>Coordinator Call Announcements and Reminders</vt:lpstr>
      <vt:lpstr>Project Updates TELE-REHAB</vt:lpstr>
      <vt:lpstr>Project Updates i-DEF</vt:lpstr>
      <vt:lpstr>Project Updates  DEFUSE 3</vt:lpstr>
      <vt:lpstr>Project Updates CREST 2 </vt:lpstr>
      <vt:lpstr>Project Updates ARCADIA</vt:lpstr>
      <vt:lpstr>ARCADIA Enrollment and start-up</vt:lpstr>
      <vt:lpstr>Site Activity</vt:lpstr>
      <vt:lpstr>Core Lab reminders and Updates</vt:lpstr>
      <vt:lpstr>        Reminders and updates</vt:lpstr>
      <vt:lpstr>Project Updates Sleep Smart</vt:lpstr>
      <vt:lpstr>PowerPoint Presentation</vt:lpstr>
      <vt:lpstr>    MOST Study Team</vt:lpstr>
      <vt:lpstr>   MOST Projected Timeline</vt:lpstr>
      <vt:lpstr>PowerPoint Presentation</vt:lpstr>
      <vt:lpstr>Project Updates Recognized NIH Trials</vt:lpstr>
      <vt:lpstr>NCC/NINDS Updates</vt:lpstr>
      <vt:lpstr>Data Management Center Updates</vt:lpstr>
      <vt:lpstr>CIRB Updates</vt:lpstr>
      <vt:lpstr>Roundtable Discussion</vt:lpstr>
      <vt:lpstr>Sleep for Stroke Management And Recovery Trial </vt:lpstr>
      <vt:lpstr>Study Team</vt:lpstr>
      <vt:lpstr>Study Team</vt:lpstr>
      <vt:lpstr>Study Team</vt:lpstr>
      <vt:lpstr>Background </vt:lpstr>
      <vt:lpstr>Background </vt:lpstr>
      <vt:lpstr>AHA secondary prevention guidelines 2014</vt:lpstr>
      <vt:lpstr>Study Synopsis</vt:lpstr>
      <vt:lpstr>Objectives and Primary Endpoints</vt:lpstr>
      <vt:lpstr>Study Population</vt:lpstr>
      <vt:lpstr>Exclusion Criteria </vt:lpstr>
      <vt:lpstr>Study Intervention</vt:lpstr>
      <vt:lpstr>Protocol Flow</vt:lpstr>
      <vt:lpstr>Telemedicine</vt:lpstr>
      <vt:lpstr>Nox T3</vt:lpstr>
      <vt:lpstr>ResMed AirSense 10</vt:lpstr>
      <vt:lpstr>Schedule of Activities</vt:lpstr>
      <vt:lpstr>Anticipated Challenges</vt:lpstr>
      <vt:lpstr>Next Steps </vt:lpstr>
      <vt:lpstr>Questions? </vt:lpstr>
      <vt:lpstr>General Information and Reminders</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Webinar Round Table Discussion</dc:title>
  <dc:creator>Goldfarb, Sherry</dc:creator>
  <cp:lastModifiedBy>Sester, Regina (sesterrj)</cp:lastModifiedBy>
  <cp:revision>203</cp:revision>
  <cp:lastPrinted>2018-03-20T16:28:17Z</cp:lastPrinted>
  <dcterms:created xsi:type="dcterms:W3CDTF">2016-10-11T15:38:23Z</dcterms:created>
  <dcterms:modified xsi:type="dcterms:W3CDTF">2018-08-22T15:25:44Z</dcterms:modified>
</cp:coreProperties>
</file>