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60" r:id="rId4"/>
    <p:sldId id="267" r:id="rId5"/>
    <p:sldId id="258" r:id="rId6"/>
    <p:sldId id="259" r:id="rId7"/>
    <p:sldId id="266" r:id="rId8"/>
    <p:sldId id="279" r:id="rId9"/>
    <p:sldId id="268" r:id="rId10"/>
    <p:sldId id="262" r:id="rId11"/>
    <p:sldId id="261" r:id="rId12"/>
    <p:sldId id="269" r:id="rId13"/>
    <p:sldId id="280" r:id="rId14"/>
    <p:sldId id="270" r:id="rId15"/>
    <p:sldId id="281" r:id="rId16"/>
    <p:sldId id="282" r:id="rId17"/>
    <p:sldId id="283" r:id="rId18"/>
    <p:sldId id="284" r:id="rId19"/>
    <p:sldId id="292" r:id="rId20"/>
    <p:sldId id="293" r:id="rId21"/>
    <p:sldId id="285" r:id="rId22"/>
    <p:sldId id="286" r:id="rId23"/>
    <p:sldId id="287" r:id="rId24"/>
    <p:sldId id="288" r:id="rId25"/>
    <p:sldId id="289" r:id="rId26"/>
    <p:sldId id="290" r:id="rId27"/>
    <p:sldId id="291" r:id="rId28"/>
    <p:sldId id="264" r:id="rId29"/>
    <p:sldId id="27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73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F0C47-AB35-4DAB-95C6-A92279B3F31A}" type="datetimeFigureOut">
              <a:rPr lang="en-US" smtClean="0"/>
              <a:t>7/27/2017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AF0056-6AE8-4EEF-8FE3-7467EFE5C115}" type="slidenum">
              <a:rPr lang="en-US" smtClean="0"/>
              <a:t>‹#›</a:t>
            </a:fld>
            <a:endParaRPr lang="en-US"/>
          </a:p>
        </p:txBody>
      </p:sp>
    </p:spTree>
    <p:extLst>
      <p:ext uri="{BB962C8B-B14F-4D97-AF65-F5344CB8AC3E}">
        <p14:creationId xmlns:p14="http://schemas.microsoft.com/office/powerpoint/2010/main" val="219538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AF0056-6AE8-4EEF-8FE3-7467EFE5C115}" type="slidenum">
              <a:rPr lang="en-US" smtClean="0"/>
              <a:t>2</a:t>
            </a:fld>
            <a:endParaRPr lang="en-US"/>
          </a:p>
        </p:txBody>
      </p:sp>
    </p:spTree>
    <p:extLst>
      <p:ext uri="{BB962C8B-B14F-4D97-AF65-F5344CB8AC3E}">
        <p14:creationId xmlns:p14="http://schemas.microsoft.com/office/powerpoint/2010/main" val="3662026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6BE6076-36A8-471E-A2A9-2434A71A66B6}" type="datetimeFigureOut">
              <a:rPr lang="en-US" smtClean="0"/>
              <a:t>7/27/2017</a:t>
            </a:fld>
            <a:endParaRPr lang="en-US"/>
          </a:p>
        </p:txBody>
      </p:sp>
      <p:sp>
        <p:nvSpPr>
          <p:cNvPr id="8" name="Slide Number Placeholder 7"/>
          <p:cNvSpPr>
            <a:spLocks noGrp="1"/>
          </p:cNvSpPr>
          <p:nvPr>
            <p:ph type="sldNum" sz="quarter" idx="11"/>
          </p:nvPr>
        </p:nvSpPr>
        <p:spPr/>
        <p:txBody>
          <a:bodyPr/>
          <a:lstStyle/>
          <a:p>
            <a:fld id="{7EC9C90F-46FB-4299-B0AB-C6FD08FCE102}"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6076-36A8-471E-A2A9-2434A71A66B6}"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6076-36A8-471E-A2A9-2434A71A66B6}"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46BE6076-36A8-471E-A2A9-2434A71A66B6}"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6BE6076-36A8-471E-A2A9-2434A71A66B6}" type="datetimeFigureOut">
              <a:rPr lang="en-US" smtClean="0"/>
              <a:t>7/27/2017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6BE6076-36A8-471E-A2A9-2434A71A66B6}" type="datetimeFigureOut">
              <a:rPr lang="en-US" smtClean="0"/>
              <a:t>7/27/2017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9C90F-46FB-4299-B0AB-C6FD08FCE102}"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BE6076-36A8-471E-A2A9-2434A71A66B6}" type="datetimeFigureOut">
              <a:rPr lang="en-US" smtClean="0"/>
              <a:t>7/27/2017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E6076-36A8-471E-A2A9-2434A71A66B6}" type="datetimeFigureOut">
              <a:rPr lang="en-US" smtClean="0"/>
              <a:t>7/27/2017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t>7/27/2017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t>7/27/2017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6BE6076-36A8-471E-A2A9-2434A71A66B6}" type="datetimeFigureOut">
              <a:rPr lang="en-US" smtClean="0"/>
              <a:t>7/27/2017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EC9C90F-46FB-4299-B0AB-C6FD08FCE102}"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Coordinator </a:t>
            </a:r>
            <a:r>
              <a:rPr lang="en-US" sz="4800" smtClean="0"/>
              <a:t>Webinar and Round </a:t>
            </a:r>
            <a:r>
              <a:rPr lang="en-US" sz="4800" dirty="0" smtClean="0"/>
              <a:t>Table Discussion</a:t>
            </a:r>
            <a:endParaRPr lang="en-US" sz="4800"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July 26, 2017</a:t>
            </a:r>
            <a:endParaRPr lang="en-US" dirty="0">
              <a:solidFill>
                <a:schemeClr val="tx1">
                  <a:lumMod val="75000"/>
                  <a:lumOff val="2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09600"/>
            <a:ext cx="3276600" cy="74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9724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NCC Updates</a:t>
            </a:r>
            <a:endParaRPr lang="en-US" dirty="0"/>
          </a:p>
        </p:txBody>
      </p:sp>
      <p:sp>
        <p:nvSpPr>
          <p:cNvPr id="3" name="Content Placeholder 2"/>
          <p:cNvSpPr>
            <a:spLocks noGrp="1"/>
          </p:cNvSpPr>
          <p:nvPr>
            <p:ph idx="1"/>
          </p:nvPr>
        </p:nvSpPr>
        <p:spPr>
          <a:xfrm>
            <a:off x="228600" y="1600200"/>
            <a:ext cx="8763000" cy="4525963"/>
          </a:xfrm>
        </p:spPr>
        <p:txBody>
          <a:bodyPr/>
          <a:lstStyle/>
          <a:p>
            <a:pPr marL="0" indent="0">
              <a:buNone/>
            </a:pPr>
            <a:r>
              <a:rPr lang="en-US" sz="2000" dirty="0" smtClean="0">
                <a:solidFill>
                  <a:schemeClr val="tx1"/>
                </a:solidFill>
              </a:rPr>
              <a:t>(Forum </a:t>
            </a:r>
            <a:r>
              <a:rPr lang="en-US" sz="2000" dirty="0">
                <a:solidFill>
                  <a:schemeClr val="tx1"/>
                </a:solidFill>
              </a:rPr>
              <a:t>for </a:t>
            </a:r>
            <a:r>
              <a:rPr lang="en-US" sz="2000" dirty="0" smtClean="0">
                <a:solidFill>
                  <a:schemeClr val="tx1"/>
                </a:solidFill>
              </a:rPr>
              <a:t>CC </a:t>
            </a:r>
            <a:r>
              <a:rPr lang="en-US" sz="2000" dirty="0">
                <a:solidFill>
                  <a:schemeClr val="tx1"/>
                </a:solidFill>
              </a:rPr>
              <a:t>to communicate to </a:t>
            </a:r>
            <a:r>
              <a:rPr lang="en-US" sz="2000" dirty="0" smtClean="0">
                <a:solidFill>
                  <a:schemeClr val="tx1"/>
                </a:solidFill>
              </a:rPr>
              <a:t>coordinators </a:t>
            </a:r>
            <a:r>
              <a:rPr lang="en-US" sz="2000" dirty="0">
                <a:solidFill>
                  <a:schemeClr val="tx1"/>
                </a:solidFill>
              </a:rPr>
              <a:t>information on </a:t>
            </a:r>
            <a:r>
              <a:rPr lang="en-US" sz="2000" dirty="0" smtClean="0">
                <a:solidFill>
                  <a:schemeClr val="tx1"/>
                </a:solidFill>
              </a:rPr>
              <a:t>reminders, common questions/issues, changes</a:t>
            </a:r>
            <a:r>
              <a:rPr lang="en-US" sz="2000" dirty="0">
                <a:solidFill>
                  <a:schemeClr val="tx1"/>
                </a:solidFill>
              </a:rPr>
              <a:t>, suggestions, best </a:t>
            </a:r>
            <a:r>
              <a:rPr lang="en-US" sz="2000" dirty="0" smtClean="0">
                <a:solidFill>
                  <a:schemeClr val="tx1"/>
                </a:solidFill>
              </a:rPr>
              <a:t>practices, upcoming meetings, and for coordinators to ask questions):</a:t>
            </a:r>
          </a:p>
          <a:p>
            <a:pPr marL="0" indent="0">
              <a:buNone/>
            </a:pPr>
            <a:r>
              <a:rPr lang="en-US" sz="2000" b="1" u="sng" dirty="0" smtClean="0">
                <a:solidFill>
                  <a:schemeClr val="tx1"/>
                </a:solidFill>
              </a:rPr>
              <a:t>NCC Staff Members:</a:t>
            </a:r>
          </a:p>
          <a:p>
            <a:pPr marL="0" indent="0">
              <a:buNone/>
            </a:pPr>
            <a:r>
              <a:rPr lang="en-US" sz="2000" dirty="0" smtClean="0">
                <a:solidFill>
                  <a:schemeClr val="tx1"/>
                </a:solidFill>
              </a:rPr>
              <a:t>Joe Broderick, PI</a:t>
            </a:r>
            <a:r>
              <a:rPr lang="en-US" sz="2000" dirty="0">
                <a:solidFill>
                  <a:schemeClr val="tx1"/>
                </a:solidFill>
              </a:rPr>
              <a:t>	</a:t>
            </a:r>
            <a:r>
              <a:rPr lang="en-US" sz="2000" dirty="0" smtClean="0">
                <a:solidFill>
                  <a:schemeClr val="tx1"/>
                </a:solidFill>
              </a:rPr>
              <a:t>		</a:t>
            </a:r>
          </a:p>
          <a:p>
            <a:pPr marL="0" indent="0">
              <a:buNone/>
            </a:pPr>
            <a:r>
              <a:rPr lang="en-US" sz="2000" dirty="0" smtClean="0">
                <a:solidFill>
                  <a:schemeClr val="tx1"/>
                </a:solidFill>
              </a:rPr>
              <a:t>Jamey Frasure, Co-Director	Judith Spilker, Co-Director	</a:t>
            </a:r>
          </a:p>
          <a:p>
            <a:pPr marL="0" indent="0">
              <a:buNone/>
            </a:pPr>
            <a:r>
              <a:rPr lang="en-US" sz="2000" dirty="0" smtClean="0">
                <a:solidFill>
                  <a:schemeClr val="tx1"/>
                </a:solidFill>
              </a:rPr>
              <a:t>Sue Roll, CIRB Liaison		Keely Lynch, CIRB</a:t>
            </a:r>
          </a:p>
          <a:p>
            <a:pPr marL="0" indent="0">
              <a:buNone/>
            </a:pPr>
            <a:r>
              <a:rPr lang="en-US" sz="2000" dirty="0" smtClean="0">
                <a:solidFill>
                  <a:schemeClr val="tx1"/>
                </a:solidFill>
              </a:rPr>
              <a:t>Diane Sparks, Contracts, Mgr.	Kelly Reinert, Contracts, Asst.</a:t>
            </a:r>
          </a:p>
          <a:p>
            <a:pPr marL="0" indent="0">
              <a:buNone/>
            </a:pPr>
            <a:r>
              <a:rPr lang="en-US" sz="2000" dirty="0" smtClean="0">
                <a:solidFill>
                  <a:schemeClr val="tx1"/>
                </a:solidFill>
              </a:rPr>
              <a:t>Mary Ann Harty, Finances	Jeanne Sester, Training Coordinator</a:t>
            </a:r>
          </a:p>
          <a:p>
            <a:pPr marL="0" indent="0">
              <a:buNone/>
            </a:pPr>
            <a:r>
              <a:rPr lang="en-US" sz="2000" dirty="0" smtClean="0">
                <a:solidFill>
                  <a:schemeClr val="tx1"/>
                </a:solidFill>
              </a:rPr>
              <a:t>Rose Beckmann, Administration	</a:t>
            </a:r>
            <a:r>
              <a:rPr lang="en-US" sz="1800" dirty="0" smtClean="0">
                <a:solidFill>
                  <a:schemeClr val="tx1">
                    <a:lumMod val="75000"/>
                    <a:lumOff val="25000"/>
                  </a:schemeClr>
                </a:solidFill>
              </a:rPr>
              <a:t>		</a:t>
            </a:r>
          </a:p>
          <a:p>
            <a:pPr marL="0" indent="0">
              <a:buNone/>
            </a:pPr>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3435316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Management Center Updates</a:t>
            </a:r>
            <a:endParaRPr lang="en-US" dirty="0"/>
          </a:p>
        </p:txBody>
      </p:sp>
      <p:sp>
        <p:nvSpPr>
          <p:cNvPr id="3" name="Content Placeholder 2"/>
          <p:cNvSpPr>
            <a:spLocks noGrp="1"/>
          </p:cNvSpPr>
          <p:nvPr>
            <p:ph idx="1"/>
          </p:nvPr>
        </p:nvSpPr>
        <p:spPr>
          <a:xfrm>
            <a:off x="381000" y="1828800"/>
            <a:ext cx="8229600" cy="4525963"/>
          </a:xfrm>
        </p:spPr>
        <p:txBody>
          <a:bodyPr/>
          <a:lstStyle/>
          <a:p>
            <a:pPr marL="0" indent="0">
              <a:buNone/>
            </a:pPr>
            <a:r>
              <a:rPr lang="en-US" dirty="0" smtClean="0">
                <a:solidFill>
                  <a:schemeClr val="tx1">
                    <a:lumMod val="75000"/>
                    <a:lumOff val="25000"/>
                  </a:schemeClr>
                </a:solidFill>
              </a:rPr>
              <a:t>(Forum for MUSC to communicate to coordinators information on reminders, common mistakes, changes, suggestions, best practices and for coordinators to ask questions):</a:t>
            </a:r>
          </a:p>
          <a:p>
            <a:pPr marL="0" indent="0">
              <a:buNone/>
            </a:pPr>
            <a:endParaRPr lang="en-US" b="1" u="sng" dirty="0" smtClean="0">
              <a:solidFill>
                <a:schemeClr val="tx1">
                  <a:lumMod val="75000"/>
                  <a:lumOff val="25000"/>
                </a:schemeClr>
              </a:solidFill>
            </a:endParaRPr>
          </a:p>
          <a:p>
            <a:pPr marL="0" indent="0">
              <a:buNone/>
            </a:pPr>
            <a:r>
              <a:rPr lang="en-US" b="1" u="sng" dirty="0" err="1" smtClean="0">
                <a:solidFill>
                  <a:schemeClr val="tx1">
                    <a:lumMod val="75000"/>
                    <a:lumOff val="25000"/>
                  </a:schemeClr>
                </a:solidFill>
              </a:rPr>
              <a:t>WebDCU</a:t>
            </a:r>
            <a:r>
              <a:rPr lang="en-US" b="1" u="sng" dirty="0" smtClean="0">
                <a:solidFill>
                  <a:schemeClr val="tx1">
                    <a:lumMod val="75000"/>
                    <a:lumOff val="25000"/>
                  </a:schemeClr>
                </a:solidFill>
              </a:rPr>
              <a:t>/MUSC Team: </a:t>
            </a:r>
          </a:p>
          <a:p>
            <a:pPr marL="0" indent="0">
              <a:buNone/>
            </a:pPr>
            <a:r>
              <a:rPr lang="en-US" sz="2000" dirty="0" smtClean="0">
                <a:solidFill>
                  <a:schemeClr val="tx1">
                    <a:lumMod val="75000"/>
                    <a:lumOff val="25000"/>
                  </a:schemeClr>
                </a:solidFill>
              </a:rPr>
              <a:t>Yuko Palesch, PI			Wenle Zhao, PI</a:t>
            </a:r>
          </a:p>
          <a:p>
            <a:pPr marL="0" indent="0">
              <a:buNone/>
            </a:pPr>
            <a:r>
              <a:rPr lang="en-US" sz="2000" dirty="0" smtClean="0">
                <a:solidFill>
                  <a:schemeClr val="tx1">
                    <a:lumMod val="75000"/>
                    <a:lumOff val="25000"/>
                  </a:schemeClr>
                </a:solidFill>
              </a:rPr>
              <a:t>Catherine Dillon, Operations Mgr.	Jessica Griffin, Data Mgr.</a:t>
            </a:r>
          </a:p>
          <a:p>
            <a:pPr marL="0" indent="0">
              <a:buNone/>
            </a:pPr>
            <a:endParaRPr lang="en-US" sz="1800" dirty="0">
              <a:solidFill>
                <a:schemeClr val="tx1">
                  <a:lumMod val="75000"/>
                  <a:lumOff val="25000"/>
                </a:schemeClr>
              </a:solidFill>
            </a:endParaRPr>
          </a:p>
        </p:txBody>
      </p:sp>
    </p:spTree>
    <p:extLst>
      <p:ext uri="{BB962C8B-B14F-4D97-AF65-F5344CB8AC3E}">
        <p14:creationId xmlns:p14="http://schemas.microsoft.com/office/powerpoint/2010/main" val="3732154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CIRB Updates</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b="1" u="sng" dirty="0" smtClean="0">
                <a:solidFill>
                  <a:schemeClr val="tx1"/>
                </a:solidFill>
              </a:rPr>
              <a:t>CIRB Team Members:  </a:t>
            </a:r>
          </a:p>
          <a:p>
            <a:endParaRPr lang="en-US" dirty="0">
              <a:solidFill>
                <a:schemeClr val="tx1"/>
              </a:solidFill>
            </a:endParaRPr>
          </a:p>
          <a:p>
            <a:r>
              <a:rPr lang="en-US" dirty="0" smtClean="0">
                <a:solidFill>
                  <a:schemeClr val="tx1"/>
                </a:solidFill>
              </a:rPr>
              <a:t>Sue Roll, CIRB Liaison</a:t>
            </a:r>
          </a:p>
          <a:p>
            <a:r>
              <a:rPr lang="en-US" dirty="0">
                <a:solidFill>
                  <a:schemeClr val="tx1"/>
                </a:solidFill>
              </a:rPr>
              <a:t>Keeley Lynch CIRB Coordinator</a:t>
            </a:r>
          </a:p>
          <a:p>
            <a:r>
              <a:rPr lang="en-US" dirty="0">
                <a:solidFill>
                  <a:schemeClr val="tx1"/>
                </a:solidFill>
              </a:rPr>
              <a:t>Jo Ann </a:t>
            </a:r>
            <a:r>
              <a:rPr lang="en-US" dirty="0" err="1">
                <a:solidFill>
                  <a:schemeClr val="tx1"/>
                </a:solidFill>
              </a:rPr>
              <a:t>Behrle</a:t>
            </a:r>
            <a:r>
              <a:rPr lang="en-US" dirty="0">
                <a:solidFill>
                  <a:schemeClr val="tx1"/>
                </a:solidFill>
              </a:rPr>
              <a:t> CIRB HPA</a:t>
            </a:r>
          </a:p>
          <a:p>
            <a:endParaRPr lang="en-US" dirty="0"/>
          </a:p>
        </p:txBody>
      </p:sp>
    </p:spTree>
    <p:extLst>
      <p:ext uri="{BB962C8B-B14F-4D97-AF65-F5344CB8AC3E}">
        <p14:creationId xmlns:p14="http://schemas.microsoft.com/office/powerpoint/2010/main" val="3532823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NINDS Q/A</a:t>
            </a:r>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b="1" u="sng" dirty="0" smtClean="0">
                <a:solidFill>
                  <a:schemeClr val="tx1"/>
                </a:solidFill>
              </a:rPr>
              <a:t>Renewal and Carry Over Funding</a:t>
            </a:r>
            <a:endParaRPr lang="en-US" b="1" u="sng"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r>
              <a:rPr lang="en-US" dirty="0" smtClean="0">
                <a:solidFill>
                  <a:schemeClr val="tx1"/>
                </a:solidFill>
              </a:rPr>
              <a:t>Joanna </a:t>
            </a:r>
            <a:r>
              <a:rPr lang="en-US" dirty="0">
                <a:solidFill>
                  <a:schemeClr val="tx1"/>
                </a:solidFill>
              </a:rPr>
              <a:t>Vivalda</a:t>
            </a:r>
          </a:p>
          <a:p>
            <a:pPr marL="0" indent="0">
              <a:buNone/>
            </a:pPr>
            <a:r>
              <a:rPr lang="en-US" dirty="0">
                <a:solidFill>
                  <a:schemeClr val="tx1"/>
                </a:solidFill>
              </a:rPr>
              <a:t>NIH/NINDS/OD/DCR</a:t>
            </a:r>
          </a:p>
          <a:p>
            <a:endParaRPr lang="en-US" dirty="0"/>
          </a:p>
        </p:txBody>
      </p:sp>
    </p:spTree>
    <p:extLst>
      <p:ext uri="{BB962C8B-B14F-4D97-AF65-F5344CB8AC3E}">
        <p14:creationId xmlns:p14="http://schemas.microsoft.com/office/powerpoint/2010/main" val="428825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Roundtable Discussion</a:t>
            </a:r>
          </a:p>
        </p:txBody>
      </p:sp>
      <p:sp>
        <p:nvSpPr>
          <p:cNvPr id="3" name="Content Placeholder 2"/>
          <p:cNvSpPr>
            <a:spLocks noGrp="1"/>
          </p:cNvSpPr>
          <p:nvPr>
            <p:ph idx="1"/>
          </p:nvPr>
        </p:nvSpPr>
        <p:spPr/>
        <p:txBody>
          <a:bodyPr/>
          <a:lstStyle/>
          <a:p>
            <a:pPr marL="0" indent="0">
              <a:buNone/>
            </a:pPr>
            <a:endParaRPr lang="en-US" dirty="0">
              <a:solidFill>
                <a:schemeClr val="tx1"/>
              </a:solidFill>
            </a:endParaRPr>
          </a:p>
          <a:p>
            <a:pPr marL="0" indent="0" algn="ctr">
              <a:buNone/>
            </a:pPr>
            <a:r>
              <a:rPr lang="en-US" b="1" u="sng" dirty="0">
                <a:solidFill>
                  <a:schemeClr val="tx1"/>
                </a:solidFill>
              </a:rPr>
              <a:t>Metrics/Data Tools for RCCs’ Competitive Renewal</a:t>
            </a:r>
          </a:p>
          <a:p>
            <a:pPr marL="0" indent="0" algn="ctr">
              <a:buNone/>
            </a:pPr>
            <a:r>
              <a:rPr lang="en-US" dirty="0">
                <a:solidFill>
                  <a:schemeClr val="tx1"/>
                </a:solidFill>
              </a:rPr>
              <a:t> </a:t>
            </a:r>
            <a:r>
              <a:rPr lang="en-US" b="1" u="sng" dirty="0">
                <a:solidFill>
                  <a:schemeClr val="tx1"/>
                </a:solidFill>
              </a:rPr>
              <a:t>RCC Manager Orientation Tool</a:t>
            </a:r>
          </a:p>
          <a:p>
            <a:pPr marL="0" indent="0">
              <a:buNone/>
            </a:pPr>
            <a:r>
              <a:rPr lang="en-US" dirty="0">
                <a:solidFill>
                  <a:schemeClr val="tx1"/>
                </a:solidFill>
              </a:rPr>
              <a:t> </a:t>
            </a:r>
          </a:p>
          <a:p>
            <a:pPr marL="0" indent="0" algn="ctr">
              <a:buNone/>
            </a:pPr>
            <a:r>
              <a:rPr lang="en-US" dirty="0">
                <a:solidFill>
                  <a:schemeClr val="tx1"/>
                </a:solidFill>
              </a:rPr>
              <a:t>Judy Spilker, BSN, RN</a:t>
            </a:r>
          </a:p>
          <a:p>
            <a:pPr marL="0" indent="0" algn="ctr">
              <a:buNone/>
            </a:pPr>
            <a:r>
              <a:rPr lang="en-US" dirty="0">
                <a:solidFill>
                  <a:schemeClr val="tx1"/>
                </a:solidFill>
              </a:rPr>
              <a:t>Jamey Frasure, PhD, RN</a:t>
            </a:r>
          </a:p>
          <a:p>
            <a:pPr marL="0" indent="0" algn="ctr">
              <a:buNone/>
            </a:pPr>
            <a:r>
              <a:rPr lang="en-US" dirty="0">
                <a:solidFill>
                  <a:schemeClr val="tx1"/>
                </a:solidFill>
              </a:rPr>
              <a:t>NIH StrokeNet National Coordinating Center</a:t>
            </a:r>
          </a:p>
          <a:p>
            <a:pPr marL="0" indent="0" algn="ctr">
              <a:buNone/>
            </a:pPr>
            <a:r>
              <a:rPr lang="en-US" dirty="0">
                <a:solidFill>
                  <a:schemeClr val="tx1"/>
                </a:solidFill>
              </a:rPr>
              <a:t>University of Cincinnati</a:t>
            </a:r>
          </a:p>
          <a:p>
            <a:pPr marL="0" indent="0">
              <a:buNone/>
            </a:pPr>
            <a:endParaRPr lang="en-US" dirty="0" smtClean="0"/>
          </a:p>
          <a:p>
            <a:pPr marL="0" indent="0">
              <a:buNone/>
            </a:pPr>
            <a:endParaRPr lang="en-US" dirty="0"/>
          </a:p>
          <a:p>
            <a:pPr marL="0" indent="0">
              <a:buNone/>
            </a:pPr>
            <a:endParaRPr lang="en-US" dirty="0" smtClean="0">
              <a:solidFill>
                <a:schemeClr val="tx1"/>
              </a:solidFill>
            </a:endParaRPr>
          </a:p>
        </p:txBody>
      </p:sp>
    </p:spTree>
    <p:extLst>
      <p:ext uri="{BB962C8B-B14F-4D97-AF65-F5344CB8AC3E}">
        <p14:creationId xmlns:p14="http://schemas.microsoft.com/office/powerpoint/2010/main" val="3120766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endParaRPr lang="en-US" sz="400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sz="4000" dirty="0" smtClean="0">
                <a:solidFill>
                  <a:schemeClr val="tx1"/>
                </a:solidFill>
                <a:latin typeface="Arial" panose="020B0604020202020204" pitchFamily="34" charset="0"/>
                <a:cs typeface="Arial" panose="020B0604020202020204" pitchFamily="34" charset="0"/>
              </a:rPr>
              <a:t>List </a:t>
            </a:r>
            <a:r>
              <a:rPr lang="en-US" sz="4000" dirty="0">
                <a:solidFill>
                  <a:schemeClr val="tx1"/>
                </a:solidFill>
                <a:latin typeface="Arial" panose="020B0604020202020204" pitchFamily="34" charset="0"/>
                <a:cs typeface="Arial" panose="020B0604020202020204" pitchFamily="34" charset="0"/>
              </a:rPr>
              <a:t>the progress and achievements specific to the </a:t>
            </a:r>
            <a:r>
              <a:rPr lang="en-US" sz="4000" dirty="0" smtClean="0">
                <a:solidFill>
                  <a:schemeClr val="tx1"/>
                </a:solidFill>
                <a:latin typeface="Arial" panose="020B0604020202020204" pitchFamily="34" charset="0"/>
                <a:cs typeface="Arial" panose="020B0604020202020204" pitchFamily="34" charset="0"/>
              </a:rPr>
              <a:t>application </a:t>
            </a:r>
            <a:r>
              <a:rPr lang="en-US" sz="4000" dirty="0">
                <a:solidFill>
                  <a:schemeClr val="tx1"/>
                </a:solidFill>
                <a:latin typeface="Arial" panose="020B0604020202020204" pitchFamily="34" charset="0"/>
                <a:cs typeface="Arial" panose="020B0604020202020204" pitchFamily="34" charset="0"/>
              </a:rPr>
              <a:t>since the previous competitive </a:t>
            </a:r>
            <a:r>
              <a:rPr lang="en-US" sz="4000" dirty="0" smtClean="0">
                <a:solidFill>
                  <a:schemeClr val="tx1"/>
                </a:solidFill>
                <a:latin typeface="Arial" panose="020B0604020202020204" pitchFamily="34" charset="0"/>
                <a:cs typeface="Arial" panose="020B0604020202020204" pitchFamily="34" charset="0"/>
              </a:rPr>
              <a:t>review</a:t>
            </a:r>
          </a:p>
          <a:p>
            <a:pPr marL="0" indent="0">
              <a:buNone/>
            </a:pPr>
            <a:endParaRPr lang="en-US" dirty="0" smtClean="0"/>
          </a:p>
          <a:p>
            <a:pPr lvl="1">
              <a:buFont typeface="Arial" panose="020B0604020202020204" pitchFamily="34" charset="0"/>
              <a:buChar char="•"/>
            </a:pPr>
            <a:r>
              <a:rPr lang="en-US" sz="4000" dirty="0">
                <a:solidFill>
                  <a:schemeClr val="tx2"/>
                </a:solidFill>
                <a:latin typeface="Arial" panose="020B0604020202020204" pitchFamily="34" charset="0"/>
                <a:cs typeface="Arial" panose="020B0604020202020204" pitchFamily="34" charset="0"/>
              </a:rPr>
              <a:t>Quarterly activity report (QAR) data stored by RCC on the </a:t>
            </a:r>
            <a:r>
              <a:rPr lang="en-US" sz="4000" u="sng" dirty="0" smtClean="0">
                <a:solidFill>
                  <a:schemeClr val="tx2"/>
                </a:solidFill>
                <a:latin typeface="Arial" panose="020B0604020202020204" pitchFamily="34" charset="0"/>
                <a:cs typeface="Arial" panose="020B0604020202020204" pitchFamily="34" charset="0"/>
              </a:rPr>
              <a:t>nihstrokenet.org</a:t>
            </a:r>
            <a:r>
              <a:rPr lang="en-US" sz="4000" dirty="0" smtClean="0">
                <a:solidFill>
                  <a:schemeClr val="tx2"/>
                </a:solidFill>
                <a:latin typeface="Arial" panose="020B0604020202020204" pitchFamily="34" charset="0"/>
                <a:cs typeface="Arial" panose="020B0604020202020204" pitchFamily="34" charset="0"/>
              </a:rPr>
              <a:t> website</a:t>
            </a:r>
          </a:p>
          <a:p>
            <a:pPr lvl="2"/>
            <a:r>
              <a:rPr lang="en-US" sz="4000" dirty="0" smtClean="0">
                <a:solidFill>
                  <a:schemeClr val="tx2"/>
                </a:solidFill>
                <a:latin typeface="Arial" panose="020B0604020202020204" pitchFamily="34" charset="0"/>
                <a:cs typeface="Arial" panose="020B0604020202020204" pitchFamily="34" charset="0"/>
              </a:rPr>
              <a:t>Log </a:t>
            </a:r>
            <a:r>
              <a:rPr lang="en-US" sz="4000" dirty="0">
                <a:solidFill>
                  <a:schemeClr val="tx2"/>
                </a:solidFill>
                <a:latin typeface="Arial" panose="020B0604020202020204" pitchFamily="34" charset="0"/>
                <a:cs typeface="Arial" panose="020B0604020202020204" pitchFamily="34" charset="0"/>
              </a:rPr>
              <a:t>into website and click on Awardee folder/Quarterly Activity Reports </a:t>
            </a:r>
            <a:r>
              <a:rPr lang="en-US" sz="4000" dirty="0" smtClean="0">
                <a:solidFill>
                  <a:schemeClr val="tx2"/>
                </a:solidFill>
                <a:latin typeface="Arial" panose="020B0604020202020204" pitchFamily="34" charset="0"/>
                <a:cs typeface="Arial" panose="020B0604020202020204" pitchFamily="34" charset="0"/>
              </a:rPr>
              <a:t>folder</a:t>
            </a:r>
          </a:p>
          <a:p>
            <a:pPr lvl="2"/>
            <a:r>
              <a:rPr lang="en-US" sz="4000" dirty="0" smtClean="0">
                <a:solidFill>
                  <a:schemeClr val="tx2"/>
                </a:solidFill>
                <a:latin typeface="Arial" panose="020B0604020202020204" pitchFamily="34" charset="0"/>
                <a:cs typeface="Arial" panose="020B0604020202020204" pitchFamily="34" charset="0"/>
              </a:rPr>
              <a:t>Possibly use the </a:t>
            </a:r>
            <a:r>
              <a:rPr lang="en-US" sz="4000" dirty="0">
                <a:solidFill>
                  <a:schemeClr val="tx2"/>
                </a:solidFill>
                <a:latin typeface="Arial" panose="020B0604020202020204" pitchFamily="34" charset="0"/>
                <a:cs typeface="Arial" panose="020B0604020202020204" pitchFamily="34" charset="0"/>
              </a:rPr>
              <a:t>annual RPPR information submitted by your RCC</a:t>
            </a:r>
          </a:p>
          <a:p>
            <a:endParaRPr lang="en-US" dirty="0"/>
          </a:p>
        </p:txBody>
      </p:sp>
    </p:spTree>
    <p:extLst>
      <p:ext uri="{BB962C8B-B14F-4D97-AF65-F5344CB8AC3E}">
        <p14:creationId xmlns:p14="http://schemas.microsoft.com/office/powerpoint/2010/main" val="2399371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a:bodyPr>
          <a:lstStyle/>
          <a:p>
            <a:pPr marL="0" indent="0">
              <a:buNone/>
            </a:pPr>
            <a:endParaRPr lang="en-US" sz="4000" dirty="0">
              <a:solidFill>
                <a:schemeClr val="tx1"/>
              </a:solidFill>
              <a:latin typeface="Arial" panose="020B0604020202020204" pitchFamily="34" charset="0"/>
              <a:cs typeface="Arial" panose="020B0604020202020204" pitchFamily="34" charset="0"/>
            </a:endParaRPr>
          </a:p>
          <a:p>
            <a:pPr marL="514350" indent="-514350">
              <a:lnSpc>
                <a:spcPct val="80000"/>
              </a:lnSpc>
              <a:buFont typeface="+mj-lt"/>
              <a:buAutoNum type="arabicPeriod" startAt="2"/>
            </a:pPr>
            <a:r>
              <a:rPr lang="en-US" sz="2800" dirty="0" smtClean="0">
                <a:solidFill>
                  <a:schemeClr val="tx1"/>
                </a:solidFill>
                <a:latin typeface="Arial" panose="020B0604020202020204" pitchFamily="34" charset="0"/>
                <a:cs typeface="Arial" panose="020B0604020202020204" pitchFamily="34" charset="0"/>
              </a:rPr>
              <a:t>Summarize </a:t>
            </a:r>
            <a:r>
              <a:rPr lang="en-US" sz="2800" dirty="0">
                <a:solidFill>
                  <a:schemeClr val="tx1"/>
                </a:solidFill>
                <a:latin typeface="Arial" panose="020B0604020202020204" pitchFamily="34" charset="0"/>
                <a:cs typeface="Arial" panose="020B0604020202020204" pitchFamily="34" charset="0"/>
              </a:rPr>
              <a:t>the RCC's efficiency in starting        </a:t>
            </a:r>
            <a:r>
              <a:rPr lang="en-US" sz="2800" dirty="0" smtClean="0">
                <a:solidFill>
                  <a:schemeClr val="tx1"/>
                </a:solidFill>
                <a:latin typeface="Arial" panose="020B0604020202020204" pitchFamily="34" charset="0"/>
                <a:cs typeface="Arial" panose="020B0604020202020204" pitchFamily="34" charset="0"/>
              </a:rPr>
              <a:t>new </a:t>
            </a:r>
            <a:r>
              <a:rPr lang="en-US" sz="2800" dirty="0">
                <a:solidFill>
                  <a:schemeClr val="tx1"/>
                </a:solidFill>
                <a:latin typeface="Arial" panose="020B0604020202020204" pitchFamily="34" charset="0"/>
                <a:cs typeface="Arial" panose="020B0604020202020204" pitchFamily="34" charset="0"/>
              </a:rPr>
              <a:t>trials</a:t>
            </a:r>
          </a:p>
          <a:p>
            <a:pPr marL="0" indent="0">
              <a:lnSpc>
                <a:spcPct val="80000"/>
              </a:lnSpc>
              <a:buNone/>
            </a:pPr>
            <a:endParaRPr lang="en-US" sz="2800" dirty="0">
              <a:solidFill>
                <a:schemeClr val="tx1"/>
              </a:solidFill>
              <a:latin typeface="Arial" panose="020B0604020202020204" pitchFamily="34" charset="0"/>
              <a:cs typeface="Arial" panose="020B0604020202020204" pitchFamily="34" charset="0"/>
            </a:endParaRPr>
          </a:p>
          <a:p>
            <a:pPr lvl="1">
              <a:lnSpc>
                <a:spcPct val="80000"/>
              </a:lnSpc>
              <a:buFont typeface="Arial" panose="020B0604020202020204" pitchFamily="34" charset="0"/>
              <a:buChar char="•"/>
            </a:pPr>
            <a:r>
              <a:rPr lang="en-US" sz="2800" dirty="0">
                <a:solidFill>
                  <a:schemeClr val="tx2"/>
                </a:solidFill>
                <a:latin typeface="Arial" panose="020B0604020202020204" pitchFamily="34" charset="0"/>
                <a:cs typeface="Arial" panose="020B0604020202020204" pitchFamily="34" charset="0"/>
              </a:rPr>
              <a:t>C</a:t>
            </a:r>
            <a:r>
              <a:rPr lang="en-US" sz="2800" dirty="0" smtClean="0">
                <a:solidFill>
                  <a:schemeClr val="tx2"/>
                </a:solidFill>
                <a:latin typeface="Arial" panose="020B0604020202020204" pitchFamily="34" charset="0"/>
                <a:cs typeface="Arial" panose="020B0604020202020204" pitchFamily="34" charset="0"/>
              </a:rPr>
              <a:t>ontact </a:t>
            </a:r>
            <a:r>
              <a:rPr lang="en-US" sz="2800" dirty="0">
                <a:solidFill>
                  <a:schemeClr val="tx2"/>
                </a:solidFill>
                <a:latin typeface="Arial" panose="020B0604020202020204" pitchFamily="34" charset="0"/>
                <a:cs typeface="Arial" panose="020B0604020202020204" pitchFamily="34" charset="0"/>
              </a:rPr>
              <a:t>NCC project manager for specific trial start-up data by </a:t>
            </a:r>
            <a:r>
              <a:rPr lang="en-US" sz="2800" dirty="0" smtClean="0">
                <a:solidFill>
                  <a:schemeClr val="tx2"/>
                </a:solidFill>
                <a:latin typeface="Arial" panose="020B0604020202020204" pitchFamily="34" charset="0"/>
                <a:cs typeface="Arial" panose="020B0604020202020204" pitchFamily="34" charset="0"/>
              </a:rPr>
              <a:t>RCC</a:t>
            </a:r>
          </a:p>
          <a:p>
            <a:pPr lvl="2">
              <a:lnSpc>
                <a:spcPct val="80000"/>
              </a:lnSpc>
            </a:pPr>
            <a:r>
              <a:rPr lang="en-US" sz="2800" dirty="0" smtClean="0">
                <a:solidFill>
                  <a:schemeClr val="tx2"/>
                </a:solidFill>
                <a:latin typeface="Arial" panose="020B0604020202020204" pitchFamily="34" charset="0"/>
                <a:cs typeface="Arial" panose="020B0604020202020204" pitchFamily="34" charset="0"/>
              </a:rPr>
              <a:t>DEFUSE 3 </a:t>
            </a:r>
            <a:r>
              <a:rPr lang="en-US" sz="2800" dirty="0">
                <a:solidFill>
                  <a:schemeClr val="tx2"/>
                </a:solidFill>
                <a:latin typeface="Arial" panose="020B0604020202020204" pitchFamily="34" charset="0"/>
                <a:cs typeface="Arial" panose="020B0604020202020204" pitchFamily="34" charset="0"/>
              </a:rPr>
              <a:t>– Janice </a:t>
            </a:r>
            <a:r>
              <a:rPr lang="en-US" sz="2800" dirty="0" smtClean="0">
                <a:solidFill>
                  <a:schemeClr val="tx2"/>
                </a:solidFill>
                <a:latin typeface="Arial" panose="020B0604020202020204" pitchFamily="34" charset="0"/>
                <a:cs typeface="Arial" panose="020B0604020202020204" pitchFamily="34" charset="0"/>
              </a:rPr>
              <a:t>Carrozzella</a:t>
            </a:r>
          </a:p>
          <a:p>
            <a:pPr lvl="2">
              <a:lnSpc>
                <a:spcPct val="80000"/>
              </a:lnSpc>
            </a:pPr>
            <a:r>
              <a:rPr lang="en-US" sz="2800" dirty="0" err="1" smtClean="0">
                <a:solidFill>
                  <a:schemeClr val="tx2"/>
                </a:solidFill>
                <a:latin typeface="Arial" panose="020B0604020202020204" pitchFamily="34" charset="0"/>
                <a:cs typeface="Arial" panose="020B0604020202020204" pitchFamily="34" charset="0"/>
              </a:rPr>
              <a:t>Telerehabilitation</a:t>
            </a:r>
            <a:r>
              <a:rPr lang="en-US" sz="2800" dirty="0" smtClean="0">
                <a:solidFill>
                  <a:schemeClr val="tx2"/>
                </a:solidFill>
                <a:latin typeface="Arial" panose="020B0604020202020204" pitchFamily="34" charset="0"/>
                <a:cs typeface="Arial" panose="020B0604020202020204" pitchFamily="34" charset="0"/>
              </a:rPr>
              <a:t> – Judy Spilker</a:t>
            </a:r>
            <a:endParaRPr lang="en-US" sz="2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346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fontScale="70000" lnSpcReduction="20000"/>
          </a:bodyPr>
          <a:lstStyle/>
          <a:p>
            <a:pPr marL="0" indent="0">
              <a:buNone/>
            </a:pPr>
            <a:endParaRPr lang="en-US" sz="4000" dirty="0">
              <a:solidFill>
                <a:schemeClr val="tx1"/>
              </a:solidFill>
              <a:latin typeface="Arial" panose="020B0604020202020204" pitchFamily="34" charset="0"/>
              <a:cs typeface="Arial" panose="020B0604020202020204" pitchFamily="34" charset="0"/>
            </a:endParaRPr>
          </a:p>
          <a:p>
            <a:pPr marL="514350" lvl="0" indent="-514350">
              <a:buFont typeface="+mj-lt"/>
              <a:buAutoNum type="arabicPeriod" startAt="3"/>
            </a:pPr>
            <a:r>
              <a:rPr lang="en-US" sz="3300" dirty="0" smtClean="0">
                <a:solidFill>
                  <a:schemeClr val="tx1"/>
                </a:solidFill>
                <a:latin typeface="Arial" panose="020B0604020202020204" pitchFamily="34" charset="0"/>
                <a:cs typeface="Arial" panose="020B0604020202020204" pitchFamily="34" charset="0"/>
              </a:rPr>
              <a:t>Summarize </a:t>
            </a:r>
            <a:r>
              <a:rPr lang="en-US" sz="3300" dirty="0">
                <a:solidFill>
                  <a:schemeClr val="tx1"/>
                </a:solidFill>
                <a:latin typeface="Arial" panose="020B0604020202020204" pitchFamily="34" charset="0"/>
                <a:cs typeface="Arial" panose="020B0604020202020204" pitchFamily="34" charset="0"/>
              </a:rPr>
              <a:t>efficiency of enrollment at RCC and/or satellite facilities in ongoing or completed NIH StrokeNet trials or multi-site NINDS-funded Stroke Trials (e.g., documenting performance achievements </a:t>
            </a:r>
            <a:r>
              <a:rPr lang="en-US" sz="3300" u="sng" dirty="0">
                <a:solidFill>
                  <a:schemeClr val="tx1"/>
                </a:solidFill>
                <a:latin typeface="Arial" panose="020B0604020202020204" pitchFamily="34" charset="0"/>
                <a:cs typeface="Arial" panose="020B0604020202020204" pitchFamily="34" charset="0"/>
              </a:rPr>
              <a:t>since initial funding</a:t>
            </a:r>
            <a:r>
              <a:rPr lang="en-US" sz="3300" dirty="0">
                <a:solidFill>
                  <a:schemeClr val="tx1"/>
                </a:solidFill>
                <a:latin typeface="Arial" panose="020B0604020202020204" pitchFamily="34" charset="0"/>
                <a:cs typeface="Arial" panose="020B0604020202020204" pitchFamily="34" charset="0"/>
              </a:rPr>
              <a:t> of their NIH StrokeNet RCC)</a:t>
            </a:r>
          </a:p>
          <a:p>
            <a:pPr marL="0" lvl="0" indent="0">
              <a:buNone/>
            </a:pPr>
            <a:endParaRPr lang="en-US" sz="2800" dirty="0"/>
          </a:p>
          <a:p>
            <a:pPr lvl="0"/>
            <a:r>
              <a:rPr lang="en-US" sz="3600" dirty="0">
                <a:solidFill>
                  <a:schemeClr val="tx2"/>
                </a:solidFill>
                <a:latin typeface="Arial" panose="020B0604020202020204" pitchFamily="34" charset="0"/>
                <a:cs typeface="Arial" panose="020B0604020202020204" pitchFamily="34" charset="0"/>
              </a:rPr>
              <a:t>These numbers are available in </a:t>
            </a:r>
            <a:r>
              <a:rPr lang="en-US" sz="3600" dirty="0" smtClean="0">
                <a:solidFill>
                  <a:schemeClr val="tx2"/>
                </a:solidFill>
                <a:latin typeface="Arial" panose="020B0604020202020204" pitchFamily="34" charset="0"/>
                <a:cs typeface="Arial" panose="020B0604020202020204" pitchFamily="34" charset="0"/>
              </a:rPr>
              <a:t>WebDCU™ </a:t>
            </a:r>
            <a:r>
              <a:rPr lang="en-US" sz="3600" dirty="0">
                <a:solidFill>
                  <a:schemeClr val="tx2"/>
                </a:solidFill>
                <a:latin typeface="Arial" panose="020B0604020202020204" pitchFamily="34" charset="0"/>
                <a:cs typeface="Arial" panose="020B0604020202020204" pitchFamily="34" charset="0"/>
              </a:rPr>
              <a:t>for the following projects:  POINT, SHINE, iDEF, Telerehab, </a:t>
            </a:r>
            <a:r>
              <a:rPr lang="en-US" sz="3600">
                <a:solidFill>
                  <a:schemeClr val="tx2"/>
                </a:solidFill>
                <a:latin typeface="Arial" panose="020B0604020202020204" pitchFamily="34" charset="0"/>
                <a:cs typeface="Arial" panose="020B0604020202020204" pitchFamily="34" charset="0"/>
              </a:rPr>
              <a:t>and </a:t>
            </a:r>
            <a:r>
              <a:rPr lang="en-US" sz="3600" smtClean="0">
                <a:solidFill>
                  <a:schemeClr val="tx2"/>
                </a:solidFill>
                <a:latin typeface="Arial" panose="020B0604020202020204" pitchFamily="34" charset="0"/>
                <a:cs typeface="Arial" panose="020B0604020202020204" pitchFamily="34" charset="0"/>
              </a:rPr>
              <a:t>DEFUSE 3.  </a:t>
            </a:r>
            <a:r>
              <a:rPr lang="en-US" sz="3600" dirty="0">
                <a:solidFill>
                  <a:schemeClr val="tx2"/>
                </a:solidFill>
                <a:latin typeface="Arial" panose="020B0604020202020204" pitchFamily="34" charset="0"/>
                <a:cs typeface="Arial" panose="020B0604020202020204" pitchFamily="34" charset="0"/>
              </a:rPr>
              <a:t>Go to the StrokeNet database in </a:t>
            </a:r>
            <a:r>
              <a:rPr lang="en-US" sz="3600" dirty="0" smtClean="0">
                <a:solidFill>
                  <a:schemeClr val="tx2"/>
                </a:solidFill>
                <a:latin typeface="Arial" panose="020B0604020202020204" pitchFamily="34" charset="0"/>
                <a:cs typeface="Arial" panose="020B0604020202020204" pitchFamily="34" charset="0"/>
              </a:rPr>
              <a:t>WebDCU™, </a:t>
            </a:r>
            <a:r>
              <a:rPr lang="en-US" sz="3600" dirty="0">
                <a:solidFill>
                  <a:schemeClr val="tx2"/>
                </a:solidFill>
                <a:latin typeface="Arial" panose="020B0604020202020204" pitchFamily="34" charset="0"/>
                <a:cs typeface="Arial" panose="020B0604020202020204" pitchFamily="34" charset="0"/>
              </a:rPr>
              <a:t>then click on [Dashboard]. </a:t>
            </a:r>
          </a:p>
          <a:p>
            <a:pPr lvl="1">
              <a:buFont typeface="Arial" panose="020B0604020202020204" pitchFamily="34" charset="0"/>
              <a:buChar char="•"/>
            </a:pPr>
            <a:r>
              <a:rPr lang="en-US" sz="2900" dirty="0" smtClean="0">
                <a:solidFill>
                  <a:schemeClr val="tx2"/>
                </a:solidFill>
                <a:latin typeface="Arial" panose="020B0604020202020204" pitchFamily="34" charset="0"/>
                <a:cs typeface="Arial" panose="020B0604020202020204" pitchFamily="34" charset="0"/>
              </a:rPr>
              <a:t>Data </a:t>
            </a:r>
            <a:r>
              <a:rPr lang="en-US" sz="2900" dirty="0">
                <a:solidFill>
                  <a:schemeClr val="tx2"/>
                </a:solidFill>
                <a:latin typeface="Arial" panose="020B0604020202020204" pitchFamily="34" charset="0"/>
                <a:cs typeface="Arial" panose="020B0604020202020204" pitchFamily="34" charset="0"/>
              </a:rPr>
              <a:t>can be augmented with data from other NINDS recognized trial </a:t>
            </a:r>
            <a:r>
              <a:rPr lang="en-US" sz="2900" dirty="0" smtClean="0">
                <a:solidFill>
                  <a:schemeClr val="tx2"/>
                </a:solidFill>
                <a:latin typeface="Arial" panose="020B0604020202020204" pitchFamily="34" charset="0"/>
                <a:cs typeface="Arial" panose="020B0604020202020204" pitchFamily="34" charset="0"/>
              </a:rPr>
              <a:t>enrollments not stored in </a:t>
            </a:r>
            <a:r>
              <a:rPr lang="en-US" sz="2900" dirty="0">
                <a:solidFill>
                  <a:schemeClr val="tx2"/>
                </a:solidFill>
                <a:latin typeface="Arial" panose="020B0604020202020204" pitchFamily="34" charset="0"/>
                <a:cs typeface="Arial" panose="020B0604020202020204" pitchFamily="34" charset="0"/>
              </a:rPr>
              <a:t>the WebDCU</a:t>
            </a:r>
            <a:r>
              <a:rPr lang="en-US" sz="2900" dirty="0" smtClean="0">
                <a:solidFill>
                  <a:schemeClr val="tx2"/>
                </a:solidFill>
                <a:latin typeface="Arial" panose="020B0604020202020204" pitchFamily="34" charset="0"/>
                <a:cs typeface="Arial" panose="020B0604020202020204" pitchFamily="34" charset="0"/>
              </a:rPr>
              <a:t>™</a:t>
            </a:r>
            <a:endParaRPr lang="en-US" sz="29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4098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a:bodyPr>
          <a:lstStyle/>
          <a:p>
            <a:pPr marL="0" indent="0">
              <a:buNone/>
            </a:pPr>
            <a:endParaRPr lang="en-US" sz="4000" dirty="0">
              <a:solidFill>
                <a:schemeClr val="tx1"/>
              </a:solidFill>
              <a:latin typeface="Arial" panose="020B0604020202020204" pitchFamily="34" charset="0"/>
              <a:cs typeface="Arial" panose="020B0604020202020204" pitchFamily="34" charset="0"/>
            </a:endParaRPr>
          </a:p>
          <a:p>
            <a:pPr marL="514350" indent="-514350">
              <a:lnSpc>
                <a:spcPct val="80000"/>
              </a:lnSpc>
              <a:buFont typeface="+mj-lt"/>
              <a:buAutoNum type="arabicPeriod" startAt="4"/>
            </a:pPr>
            <a:r>
              <a:rPr lang="en-US" sz="2800" dirty="0" smtClean="0">
                <a:solidFill>
                  <a:schemeClr val="tx1"/>
                </a:solidFill>
                <a:latin typeface="Arial" panose="020B0604020202020204" pitchFamily="34" charset="0"/>
                <a:cs typeface="Arial" panose="020B0604020202020204" pitchFamily="34" charset="0"/>
              </a:rPr>
              <a:t>Describe </a:t>
            </a:r>
            <a:r>
              <a:rPr lang="en-US" sz="2800" dirty="0">
                <a:solidFill>
                  <a:schemeClr val="tx1"/>
                </a:solidFill>
                <a:latin typeface="Arial" panose="020B0604020202020204" pitchFamily="34" charset="0"/>
                <a:cs typeface="Arial" panose="020B0604020202020204" pitchFamily="34" charset="0"/>
              </a:rPr>
              <a:t>the timeliness and accuracy of data   entry into the NDMC web data system</a:t>
            </a:r>
          </a:p>
          <a:p>
            <a:pPr marL="0" indent="0">
              <a:lnSpc>
                <a:spcPct val="70000"/>
              </a:lnSpc>
              <a:buNone/>
            </a:pPr>
            <a:endParaRPr lang="en-US" sz="2800" dirty="0" smtClean="0">
              <a:solidFill>
                <a:schemeClr val="tx1"/>
              </a:solidFill>
              <a:latin typeface="Arial" panose="020B0604020202020204" pitchFamily="34" charset="0"/>
              <a:cs typeface="Arial" panose="020B0604020202020204" pitchFamily="34" charset="0"/>
            </a:endParaRPr>
          </a:p>
          <a:p>
            <a:pPr marL="857250" lvl="1" indent="-457200">
              <a:lnSpc>
                <a:spcPct val="80000"/>
              </a:lnSpc>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These numbers are available in WebDCU™ for the following projects:  POINT, SHINE, iDEF, Telerehab, and DEFUSE 3.  Go to the Project Specific Database in WebDCU™, click on [Data Management], then click on [Site CRF Data Entry Summary]. </a:t>
            </a:r>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4482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lnSpcReduction="10000"/>
          </a:bodyPr>
          <a:lstStyle/>
          <a:p>
            <a:pPr marL="0" indent="0">
              <a:buNone/>
            </a:pPr>
            <a:endParaRPr lang="en-US" sz="4000" dirty="0">
              <a:solidFill>
                <a:schemeClr val="tx1"/>
              </a:solidFill>
              <a:latin typeface="Arial" panose="020B0604020202020204" pitchFamily="34" charset="0"/>
              <a:cs typeface="Arial" panose="020B0604020202020204" pitchFamily="34" charset="0"/>
            </a:endParaRPr>
          </a:p>
          <a:p>
            <a:pPr marL="514350" indent="-514350">
              <a:lnSpc>
                <a:spcPct val="80000"/>
              </a:lnSpc>
              <a:buFont typeface="+mj-lt"/>
              <a:buAutoNum type="arabicPeriod" startAt="4"/>
            </a:pPr>
            <a:r>
              <a:rPr lang="en-US" sz="2800" dirty="0" smtClean="0">
                <a:solidFill>
                  <a:schemeClr val="tx1"/>
                </a:solidFill>
                <a:latin typeface="Arial" panose="020B0604020202020204" pitchFamily="34" charset="0"/>
                <a:cs typeface="Arial" panose="020B0604020202020204" pitchFamily="34" charset="0"/>
              </a:rPr>
              <a:t>Describe </a:t>
            </a:r>
            <a:r>
              <a:rPr lang="en-US" sz="2800" dirty="0">
                <a:solidFill>
                  <a:schemeClr val="tx1"/>
                </a:solidFill>
                <a:latin typeface="Arial" panose="020B0604020202020204" pitchFamily="34" charset="0"/>
                <a:cs typeface="Arial" panose="020B0604020202020204" pitchFamily="34" charset="0"/>
              </a:rPr>
              <a:t>the </a:t>
            </a:r>
            <a:r>
              <a:rPr lang="en-US" sz="2800" b="1" dirty="0">
                <a:solidFill>
                  <a:schemeClr val="tx1"/>
                </a:solidFill>
                <a:latin typeface="Arial" panose="020B0604020202020204" pitchFamily="34" charset="0"/>
                <a:cs typeface="Arial" panose="020B0604020202020204" pitchFamily="34" charset="0"/>
              </a:rPr>
              <a:t>timeliness</a:t>
            </a:r>
            <a:r>
              <a:rPr lang="en-US" sz="2800" dirty="0">
                <a:solidFill>
                  <a:schemeClr val="tx1"/>
                </a:solidFill>
                <a:latin typeface="Arial" panose="020B0604020202020204" pitchFamily="34" charset="0"/>
                <a:cs typeface="Arial" panose="020B0604020202020204" pitchFamily="34" charset="0"/>
              </a:rPr>
              <a:t> and accuracy of data   entry into the NDMC web data system</a:t>
            </a:r>
          </a:p>
          <a:p>
            <a:pPr marL="0" indent="0">
              <a:lnSpc>
                <a:spcPct val="70000"/>
              </a:lnSpc>
              <a:buNone/>
            </a:pPr>
            <a:endParaRPr lang="en-US" sz="2800" dirty="0" smtClean="0">
              <a:solidFill>
                <a:schemeClr val="tx1"/>
              </a:solidFill>
              <a:latin typeface="Arial" panose="020B0604020202020204" pitchFamily="34" charset="0"/>
              <a:cs typeface="Arial" panose="020B0604020202020204" pitchFamily="34" charset="0"/>
            </a:endParaRPr>
          </a:p>
          <a:p>
            <a:pPr marL="857250" lvl="1" indent="-457200">
              <a:lnSpc>
                <a:spcPct val="80000"/>
              </a:lnSpc>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Data </a:t>
            </a:r>
            <a:r>
              <a:rPr lang="en-US" sz="2400" b="1" dirty="0">
                <a:solidFill>
                  <a:schemeClr val="tx2"/>
                </a:solidFill>
                <a:latin typeface="Arial" panose="020B0604020202020204" pitchFamily="34" charset="0"/>
                <a:cs typeface="Arial" panose="020B0604020202020204" pitchFamily="34" charset="0"/>
              </a:rPr>
              <a:t>Timeliness </a:t>
            </a:r>
            <a:r>
              <a:rPr lang="en-US" sz="2400" dirty="0">
                <a:solidFill>
                  <a:schemeClr val="tx2"/>
                </a:solidFill>
                <a:latin typeface="Arial" panose="020B0604020202020204" pitchFamily="34" charset="0"/>
                <a:cs typeface="Arial" panose="020B0604020202020204" pitchFamily="34" charset="0"/>
              </a:rPr>
              <a:t>metrics </a:t>
            </a:r>
            <a:r>
              <a:rPr lang="en-US" sz="2400" dirty="0" smtClean="0">
                <a:solidFill>
                  <a:schemeClr val="tx2"/>
                </a:solidFill>
                <a:latin typeface="Arial" panose="020B0604020202020204" pitchFamily="34" charset="0"/>
                <a:cs typeface="Arial" panose="020B0604020202020204" pitchFamily="34" charset="0"/>
              </a:rPr>
              <a:t>include:</a:t>
            </a:r>
          </a:p>
          <a:p>
            <a:pPr marL="1257300" lvl="2" indent="-457200">
              <a:lnSpc>
                <a:spcPct val="80000"/>
              </a:lnSpc>
            </a:pPr>
            <a:r>
              <a:rPr lang="en-US" sz="2400" dirty="0" smtClean="0">
                <a:solidFill>
                  <a:schemeClr val="tx2"/>
                </a:solidFill>
                <a:latin typeface="Arial" panose="020B0604020202020204" pitchFamily="34" charset="0"/>
                <a:cs typeface="Arial" panose="020B0604020202020204" pitchFamily="34" charset="0"/>
              </a:rPr>
              <a:t>Percent </a:t>
            </a:r>
            <a:r>
              <a:rPr lang="en-US" sz="2400" dirty="0">
                <a:solidFill>
                  <a:schemeClr val="tx2"/>
                </a:solidFill>
                <a:latin typeface="Arial" panose="020B0604020202020204" pitchFamily="34" charset="0"/>
                <a:cs typeface="Arial" panose="020B0604020202020204" pitchFamily="34" charset="0"/>
              </a:rPr>
              <a:t>First Submit in Window- Defined as the number of CRFs which were submitted within the protocol required timeline divided by the number of CRFs </a:t>
            </a:r>
            <a:r>
              <a:rPr lang="en-US" sz="2400" dirty="0" smtClean="0">
                <a:solidFill>
                  <a:schemeClr val="tx2"/>
                </a:solidFill>
                <a:latin typeface="Arial" panose="020B0604020202020204" pitchFamily="34" charset="0"/>
                <a:cs typeface="Arial" panose="020B0604020202020204" pitchFamily="34" charset="0"/>
              </a:rPr>
              <a:t>submitted.</a:t>
            </a:r>
          </a:p>
          <a:p>
            <a:pPr marL="1257300" lvl="2" indent="-457200">
              <a:lnSpc>
                <a:spcPct val="80000"/>
              </a:lnSpc>
            </a:pPr>
            <a:r>
              <a:rPr lang="en-US" sz="2400" dirty="0" smtClean="0">
                <a:solidFill>
                  <a:schemeClr val="tx2"/>
                </a:solidFill>
                <a:latin typeface="Arial" panose="020B0604020202020204" pitchFamily="34" charset="0"/>
                <a:cs typeface="Arial" panose="020B0604020202020204" pitchFamily="34" charset="0"/>
              </a:rPr>
              <a:t>Percent </a:t>
            </a:r>
            <a:r>
              <a:rPr lang="en-US" sz="2400" dirty="0">
                <a:solidFill>
                  <a:schemeClr val="tx2"/>
                </a:solidFill>
                <a:latin typeface="Arial" panose="020B0604020202020204" pitchFamily="34" charset="0"/>
                <a:cs typeface="Arial" panose="020B0604020202020204" pitchFamily="34" charset="0"/>
              </a:rPr>
              <a:t>First Submit in 60 Days- Defined as the number of CRFs which were submitted within 60 Days of the study visit divided by the number of CRFs submitted. </a:t>
            </a:r>
          </a:p>
        </p:txBody>
      </p:sp>
    </p:spTree>
    <p:extLst>
      <p:ext uri="{BB962C8B-B14F-4D97-AF65-F5344CB8AC3E}">
        <p14:creationId xmlns:p14="http://schemas.microsoft.com/office/powerpoint/2010/main" val="1022528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Coordinator Call</a:t>
            </a:r>
            <a:br>
              <a:rPr lang="en-US" sz="4400" dirty="0" smtClean="0"/>
            </a:br>
            <a:r>
              <a:rPr lang="en-US" sz="4400" dirty="0" smtClean="0"/>
              <a:t>Announcements and Reminders</a:t>
            </a:r>
            <a:endParaRPr lang="en-US" sz="4400" dirty="0"/>
          </a:p>
        </p:txBody>
      </p:sp>
      <p:sp>
        <p:nvSpPr>
          <p:cNvPr id="3" name="Content Placeholder 2"/>
          <p:cNvSpPr>
            <a:spLocks noGrp="1"/>
          </p:cNvSpPr>
          <p:nvPr>
            <p:ph idx="1"/>
          </p:nvPr>
        </p:nvSpPr>
        <p:spPr>
          <a:xfrm>
            <a:off x="457200" y="1600200"/>
            <a:ext cx="8229600" cy="5257800"/>
          </a:xfrm>
        </p:spPr>
        <p:txBody>
          <a:bodyPr>
            <a:noAutofit/>
          </a:bodyPr>
          <a:lstStyle/>
          <a:p>
            <a:pPr marL="0" indent="0">
              <a:buNone/>
            </a:pPr>
            <a:r>
              <a:rPr lang="en-US" sz="1800" b="1" u="sng" dirty="0" smtClean="0">
                <a:solidFill>
                  <a:schemeClr val="tx1">
                    <a:lumMod val="75000"/>
                    <a:lumOff val="25000"/>
                  </a:schemeClr>
                </a:solidFill>
              </a:rPr>
              <a:t>Next Coordinator Webinar : </a:t>
            </a:r>
            <a:r>
              <a:rPr lang="en-US" sz="1800" b="1" dirty="0" smtClean="0">
                <a:solidFill>
                  <a:schemeClr val="tx1">
                    <a:lumMod val="75000"/>
                    <a:lumOff val="25000"/>
                  </a:schemeClr>
                </a:solidFill>
              </a:rPr>
              <a:t>  </a:t>
            </a:r>
          </a:p>
          <a:p>
            <a:r>
              <a:rPr lang="en-US" sz="1800" dirty="0" smtClean="0">
                <a:solidFill>
                  <a:schemeClr val="tx1"/>
                </a:solidFill>
              </a:rPr>
              <a:t>DEFUSE and ARCADIA Program Managers (Tentative)</a:t>
            </a:r>
          </a:p>
          <a:p>
            <a:pPr marL="396875" indent="-46038">
              <a:buNone/>
            </a:pPr>
            <a:r>
              <a:rPr lang="en-US" sz="1800" dirty="0" smtClean="0">
                <a:solidFill>
                  <a:schemeClr val="tx1"/>
                </a:solidFill>
              </a:rPr>
              <a:t>Wednesday, 23-August at 1:30 PM ET</a:t>
            </a:r>
          </a:p>
          <a:p>
            <a:pPr marL="396875" indent="0">
              <a:buNone/>
            </a:pPr>
            <a:r>
              <a:rPr lang="en-US" sz="1800" dirty="0" smtClean="0">
                <a:solidFill>
                  <a:schemeClr val="tx1"/>
                </a:solidFill>
                <a:ea typeface="Calibri"/>
                <a:cs typeface="Times New Roman"/>
              </a:rPr>
              <a:t>To </a:t>
            </a:r>
            <a:r>
              <a:rPr lang="en-US" sz="1800" dirty="0">
                <a:solidFill>
                  <a:schemeClr val="tx1"/>
                </a:solidFill>
                <a:ea typeface="Calibri"/>
                <a:cs typeface="Times New Roman"/>
              </a:rPr>
              <a:t>join Coordinator Webinars: https://nihstrokenet.adobeconnect.com/coordinator/ Please enter as a guest, then add your first and last name or email address. For Audio: Dial-In Number: (877) 621-0220 Passcode 434578.</a:t>
            </a:r>
            <a:r>
              <a:rPr lang="en-US" sz="1800" dirty="0" smtClean="0">
                <a:solidFill>
                  <a:schemeClr val="tx1"/>
                </a:solidFill>
                <a:ea typeface="Calibri"/>
                <a:cs typeface="Times New Roman"/>
              </a:rPr>
              <a:t>    </a:t>
            </a:r>
          </a:p>
          <a:p>
            <a:pPr marL="0" indent="0">
              <a:buNone/>
            </a:pPr>
            <a:r>
              <a:rPr lang="en-US" sz="1800" b="1" u="sng" dirty="0" smtClean="0">
                <a:solidFill>
                  <a:schemeClr val="tx1"/>
                </a:solidFill>
                <a:ea typeface="Calibri"/>
                <a:cs typeface="Times New Roman"/>
              </a:rPr>
              <a:t>Upcoming StrokeNet Meetings: </a:t>
            </a:r>
          </a:p>
          <a:p>
            <a:pPr marL="636588" indent="-285750"/>
            <a:r>
              <a:rPr lang="en-US" sz="1800" dirty="0" smtClean="0">
                <a:solidFill>
                  <a:schemeClr val="tx1"/>
                </a:solidFill>
                <a:ea typeface="Calibri"/>
                <a:cs typeface="Times New Roman"/>
              </a:rPr>
              <a:t>StrokeNet Meeting Tuesday, 12-September, </a:t>
            </a:r>
            <a:r>
              <a:rPr lang="en-US" sz="1800" dirty="0">
                <a:solidFill>
                  <a:schemeClr val="tx1"/>
                </a:solidFill>
                <a:ea typeface="Calibri"/>
                <a:cs typeface="Times New Roman"/>
              </a:rPr>
              <a:t>2017, </a:t>
            </a:r>
            <a:r>
              <a:rPr lang="en-US" sz="1800" dirty="0" smtClean="0">
                <a:solidFill>
                  <a:schemeClr val="tx1"/>
                </a:solidFill>
                <a:ea typeface="Calibri"/>
                <a:cs typeface="Times New Roman"/>
              </a:rPr>
              <a:t>Atlanta Airport Marriott, Atlanta Georgia. Managers Meet and Greet on Sept, 11</a:t>
            </a:r>
            <a:r>
              <a:rPr lang="en-US" sz="1800" baseline="30000" dirty="0" smtClean="0">
                <a:solidFill>
                  <a:schemeClr val="tx1"/>
                </a:solidFill>
                <a:ea typeface="Calibri"/>
                <a:cs typeface="Times New Roman"/>
              </a:rPr>
              <a:t>th</a:t>
            </a:r>
            <a:r>
              <a:rPr lang="en-US" sz="1800" dirty="0" smtClean="0">
                <a:solidFill>
                  <a:schemeClr val="tx1"/>
                </a:solidFill>
                <a:ea typeface="Calibri"/>
                <a:cs typeface="Times New Roman"/>
              </a:rPr>
              <a:t> at 7pm in the hotel lobby.</a:t>
            </a:r>
          </a:p>
          <a:p>
            <a:pPr marL="636588" indent="-285750"/>
            <a:r>
              <a:rPr lang="en-US" sz="1800" dirty="0" smtClean="0">
                <a:solidFill>
                  <a:schemeClr val="tx1"/>
                </a:solidFill>
                <a:ea typeface="Calibri"/>
                <a:cs typeface="Times New Roman"/>
              </a:rPr>
              <a:t>StrokeNet Meeting Monday, 22-January, 2018, ISC Los Angeles, California </a:t>
            </a:r>
          </a:p>
          <a:p>
            <a:pPr marL="636588" indent="-285750"/>
            <a:r>
              <a:rPr lang="en-US" sz="1800" dirty="0" smtClean="0">
                <a:solidFill>
                  <a:schemeClr val="tx1"/>
                </a:solidFill>
                <a:ea typeface="Calibri"/>
                <a:cs typeface="Times New Roman"/>
              </a:rPr>
              <a:t>Plan Ahead:  Montreal meeting  Sept 2018.</a:t>
            </a:r>
          </a:p>
        </p:txBody>
      </p:sp>
    </p:spTree>
    <p:extLst>
      <p:ext uri="{BB962C8B-B14F-4D97-AF65-F5344CB8AC3E}">
        <p14:creationId xmlns:p14="http://schemas.microsoft.com/office/powerpoint/2010/main" val="4070486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a:bodyPr>
          <a:lstStyle/>
          <a:p>
            <a:pPr marL="0" indent="0">
              <a:buNone/>
            </a:pPr>
            <a:endParaRPr lang="en-US" sz="4000" dirty="0">
              <a:solidFill>
                <a:schemeClr val="tx1"/>
              </a:solidFill>
              <a:latin typeface="Arial" panose="020B0604020202020204" pitchFamily="34" charset="0"/>
              <a:cs typeface="Arial" panose="020B0604020202020204" pitchFamily="34" charset="0"/>
            </a:endParaRPr>
          </a:p>
          <a:p>
            <a:pPr marL="514350" indent="-514350">
              <a:lnSpc>
                <a:spcPct val="80000"/>
              </a:lnSpc>
              <a:buFont typeface="+mj-lt"/>
              <a:buAutoNum type="arabicPeriod" startAt="4"/>
            </a:pPr>
            <a:r>
              <a:rPr lang="en-US" sz="2800" dirty="0" smtClean="0">
                <a:solidFill>
                  <a:schemeClr val="tx1"/>
                </a:solidFill>
                <a:latin typeface="Arial" panose="020B0604020202020204" pitchFamily="34" charset="0"/>
                <a:cs typeface="Arial" panose="020B0604020202020204" pitchFamily="34" charset="0"/>
              </a:rPr>
              <a:t>Describe </a:t>
            </a:r>
            <a:r>
              <a:rPr lang="en-US" sz="2800" dirty="0">
                <a:solidFill>
                  <a:schemeClr val="tx1"/>
                </a:solidFill>
                <a:latin typeface="Arial" panose="020B0604020202020204" pitchFamily="34" charset="0"/>
                <a:cs typeface="Arial" panose="020B0604020202020204" pitchFamily="34" charset="0"/>
              </a:rPr>
              <a:t>the timeliness and </a:t>
            </a:r>
            <a:r>
              <a:rPr lang="en-US" sz="2800" b="1" dirty="0">
                <a:solidFill>
                  <a:schemeClr val="tx1"/>
                </a:solidFill>
                <a:latin typeface="Arial" panose="020B0604020202020204" pitchFamily="34" charset="0"/>
                <a:cs typeface="Arial" panose="020B0604020202020204" pitchFamily="34" charset="0"/>
              </a:rPr>
              <a:t>accuracy</a:t>
            </a:r>
            <a:r>
              <a:rPr lang="en-US" sz="2800" dirty="0">
                <a:solidFill>
                  <a:schemeClr val="tx1"/>
                </a:solidFill>
                <a:latin typeface="Arial" panose="020B0604020202020204" pitchFamily="34" charset="0"/>
                <a:cs typeface="Arial" panose="020B0604020202020204" pitchFamily="34" charset="0"/>
              </a:rPr>
              <a:t> of data   entry into the NDMC web data system</a:t>
            </a:r>
          </a:p>
          <a:p>
            <a:pPr marL="0" indent="0">
              <a:lnSpc>
                <a:spcPct val="70000"/>
              </a:lnSpc>
              <a:buNone/>
            </a:pPr>
            <a:endParaRPr lang="en-US" sz="2800" dirty="0" smtClean="0">
              <a:solidFill>
                <a:schemeClr val="tx1"/>
              </a:solidFill>
              <a:latin typeface="Arial" panose="020B0604020202020204" pitchFamily="34" charset="0"/>
              <a:cs typeface="Arial" panose="020B0604020202020204" pitchFamily="34" charset="0"/>
            </a:endParaRPr>
          </a:p>
          <a:p>
            <a:pPr marR="0">
              <a:spcBef>
                <a:spcPts val="0"/>
              </a:spcBef>
              <a:spcAft>
                <a:spcPts val="0"/>
              </a:spcAft>
            </a:pPr>
            <a:r>
              <a:rPr lang="en-US" sz="2800" dirty="0" smtClean="0">
                <a:solidFill>
                  <a:srgbClr val="4472C4"/>
                </a:solidFill>
                <a:latin typeface="Verdana" panose="020B0604030504040204" pitchFamily="34" charset="0"/>
                <a:ea typeface="Calibri" panose="020F0502020204030204" pitchFamily="34" charset="0"/>
                <a:cs typeface="Times New Roman" panose="02020603050405020304" pitchFamily="18" charset="0"/>
              </a:rPr>
              <a:t>Data </a:t>
            </a:r>
            <a:r>
              <a:rPr lang="en-US" sz="2800" b="1" dirty="0">
                <a:solidFill>
                  <a:srgbClr val="4472C4"/>
                </a:solidFill>
                <a:latin typeface="Verdana" panose="020B0604030504040204" pitchFamily="34" charset="0"/>
                <a:ea typeface="Calibri" panose="020F0502020204030204" pitchFamily="34" charset="0"/>
                <a:cs typeface="Times New Roman" panose="02020603050405020304" pitchFamily="18" charset="0"/>
              </a:rPr>
              <a:t>Accuracy</a:t>
            </a:r>
            <a:r>
              <a:rPr lang="en-US" sz="2800" dirty="0">
                <a:solidFill>
                  <a:srgbClr val="4472C4"/>
                </a:solidFill>
                <a:latin typeface="Verdana" panose="020B0604030504040204" pitchFamily="34" charset="0"/>
                <a:ea typeface="Calibri" panose="020F0502020204030204" pitchFamily="34" charset="0"/>
                <a:cs typeface="Times New Roman" panose="02020603050405020304" pitchFamily="18" charset="0"/>
              </a:rPr>
              <a:t> metrics </a:t>
            </a:r>
            <a:r>
              <a:rPr lang="en-US" sz="2800" dirty="0" smtClean="0">
                <a:solidFill>
                  <a:srgbClr val="4472C4"/>
                </a:solidFill>
                <a:latin typeface="Verdana" panose="020B0604030504040204" pitchFamily="34" charset="0"/>
                <a:ea typeface="Calibri" panose="020F0502020204030204" pitchFamily="34" charset="0"/>
                <a:cs typeface="Times New Roman" panose="02020603050405020304" pitchFamily="18" charset="0"/>
              </a:rPr>
              <a:t>include:</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2000" dirty="0" smtClean="0">
                <a:solidFill>
                  <a:srgbClr val="4472C4"/>
                </a:solidFill>
                <a:latin typeface="Verdana" panose="020B0604030504040204" pitchFamily="34" charset="0"/>
                <a:ea typeface="Calibri" panose="020F0502020204030204" pitchFamily="34" charset="0"/>
                <a:cs typeface="Times New Roman" panose="02020603050405020304" pitchFamily="18" charset="0"/>
              </a:rPr>
              <a:t>Data </a:t>
            </a:r>
            <a:r>
              <a:rPr lang="en-US" sz="2000" dirty="0">
                <a:solidFill>
                  <a:srgbClr val="4472C4"/>
                </a:solidFill>
                <a:latin typeface="Verdana" panose="020B0604030504040204" pitchFamily="34" charset="0"/>
                <a:ea typeface="Calibri" panose="020F0502020204030204" pitchFamily="34" charset="0"/>
                <a:cs typeface="Times New Roman" panose="02020603050405020304" pitchFamily="18" charset="0"/>
              </a:rPr>
              <a:t>Entry Error Rate- Defined as number of data points corrected divided by the number of data points submitted.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70000"/>
              </a:lnSpc>
              <a:buNone/>
            </a:pPr>
            <a:endParaRPr lang="en-US" sz="28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0019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lnSpcReduction="10000"/>
          </a:bodyPr>
          <a:lstStyle/>
          <a:p>
            <a:pPr marL="0" indent="0">
              <a:buNone/>
            </a:pPr>
            <a:endParaRPr lang="en-US" sz="4000" dirty="0">
              <a:solidFill>
                <a:schemeClr val="tx1"/>
              </a:solidFill>
              <a:latin typeface="Arial" panose="020B0604020202020204" pitchFamily="34" charset="0"/>
              <a:cs typeface="Arial" panose="020B0604020202020204" pitchFamily="34" charset="0"/>
            </a:endParaRPr>
          </a:p>
          <a:p>
            <a:pPr marL="514350" lvl="0" indent="-514350">
              <a:lnSpc>
                <a:spcPct val="80000"/>
              </a:lnSpc>
              <a:buFont typeface="+mj-lt"/>
              <a:buAutoNum type="arabicPeriod" startAt="5"/>
            </a:pPr>
            <a:r>
              <a:rPr lang="en-US" sz="2800" dirty="0" smtClean="0">
                <a:solidFill>
                  <a:schemeClr val="tx1"/>
                </a:solidFill>
                <a:latin typeface="Arial" panose="020B0604020202020204" pitchFamily="34" charset="0"/>
                <a:cs typeface="Arial" panose="020B0604020202020204" pitchFamily="34" charset="0"/>
              </a:rPr>
              <a:t>Describe </a:t>
            </a:r>
            <a:r>
              <a:rPr lang="en-US" sz="2800" dirty="0">
                <a:solidFill>
                  <a:schemeClr val="tx1"/>
                </a:solidFill>
                <a:latin typeface="Arial" panose="020B0604020202020204" pitchFamily="34" charset="0"/>
                <a:cs typeface="Arial" panose="020B0604020202020204" pitchFamily="34" charset="0"/>
              </a:rPr>
              <a:t>contributions of the RCC PI     leadership, participation in network activities, attendance at meetings, etc</a:t>
            </a:r>
            <a:r>
              <a:rPr lang="en-US" sz="2800" dirty="0" smtClean="0">
                <a:solidFill>
                  <a:schemeClr val="tx1"/>
                </a:solidFill>
                <a:latin typeface="Arial" panose="020B0604020202020204" pitchFamily="34" charset="0"/>
                <a:cs typeface="Arial" panose="020B0604020202020204" pitchFamily="34" charset="0"/>
              </a:rPr>
              <a:t>.</a:t>
            </a:r>
          </a:p>
          <a:p>
            <a:pPr marL="0" lvl="0" indent="0">
              <a:lnSpc>
                <a:spcPct val="80000"/>
              </a:lnSpc>
              <a:buNone/>
            </a:pPr>
            <a:endParaRPr lang="en-US" sz="2800" dirty="0">
              <a:solidFill>
                <a:schemeClr val="tx1"/>
              </a:solidFill>
              <a:latin typeface="Arial" panose="020B0604020202020204" pitchFamily="34" charset="0"/>
              <a:cs typeface="Arial" panose="020B0604020202020204" pitchFamily="34" charset="0"/>
            </a:endParaRPr>
          </a:p>
          <a:p>
            <a:pPr lvl="1" indent="-457200">
              <a:lnSpc>
                <a:spcPct val="80000"/>
              </a:lnSpc>
              <a:buFont typeface="Arial" panose="020B0604020202020204" pitchFamily="34" charset="0"/>
              <a:buChar char="•"/>
            </a:pPr>
            <a:r>
              <a:rPr lang="en-US" sz="2800" dirty="0">
                <a:solidFill>
                  <a:schemeClr val="tx2"/>
                </a:solidFill>
                <a:latin typeface="Arial" panose="020B0604020202020204" pitchFamily="34" charset="0"/>
                <a:cs typeface="Arial" panose="020B0604020202020204" pitchFamily="34" charset="0"/>
              </a:rPr>
              <a:t>Quarterly activity report (QAR) data stored by RCC on the </a:t>
            </a:r>
            <a:r>
              <a:rPr lang="en-US" sz="2800" u="sng" dirty="0">
                <a:solidFill>
                  <a:schemeClr val="tx2"/>
                </a:solidFill>
                <a:latin typeface="Arial" panose="020B0604020202020204" pitchFamily="34" charset="0"/>
                <a:cs typeface="Arial" panose="020B0604020202020204" pitchFamily="34" charset="0"/>
              </a:rPr>
              <a:t>nihstrokenet.org</a:t>
            </a:r>
            <a:r>
              <a:rPr lang="en-US" sz="2800" dirty="0">
                <a:solidFill>
                  <a:schemeClr val="tx2"/>
                </a:solidFill>
                <a:latin typeface="Arial" panose="020B0604020202020204" pitchFamily="34" charset="0"/>
                <a:cs typeface="Arial" panose="020B0604020202020204" pitchFamily="34" charset="0"/>
              </a:rPr>
              <a:t> website</a:t>
            </a:r>
          </a:p>
          <a:p>
            <a:pPr lvl="2" indent="-457200">
              <a:lnSpc>
                <a:spcPct val="80000"/>
              </a:lnSpc>
            </a:pPr>
            <a:r>
              <a:rPr lang="en-US" sz="2800" dirty="0">
                <a:solidFill>
                  <a:schemeClr val="tx2"/>
                </a:solidFill>
                <a:latin typeface="Arial" panose="020B0604020202020204" pitchFamily="34" charset="0"/>
                <a:cs typeface="Arial" panose="020B0604020202020204" pitchFamily="34" charset="0"/>
              </a:rPr>
              <a:t>Log into website and click on Awardee folder/Quarterly Activity Reports </a:t>
            </a:r>
            <a:r>
              <a:rPr lang="en-US" sz="2800" dirty="0" smtClean="0">
                <a:solidFill>
                  <a:schemeClr val="tx2"/>
                </a:solidFill>
                <a:latin typeface="Arial" panose="020B0604020202020204" pitchFamily="34" charset="0"/>
                <a:cs typeface="Arial" panose="020B0604020202020204" pitchFamily="34" charset="0"/>
              </a:rPr>
              <a:t>folder</a:t>
            </a:r>
          </a:p>
          <a:p>
            <a:pPr lvl="2" indent="-457200">
              <a:lnSpc>
                <a:spcPct val="80000"/>
              </a:lnSpc>
            </a:pPr>
            <a:r>
              <a:rPr lang="en-US" sz="2800" dirty="0">
                <a:solidFill>
                  <a:schemeClr val="tx2"/>
                </a:solidFill>
                <a:latin typeface="Arial" panose="020B0604020202020204" pitchFamily="34" charset="0"/>
                <a:cs typeface="Arial" panose="020B0604020202020204" pitchFamily="34" charset="0"/>
              </a:rPr>
              <a:t>Possibly use the annual RPPR information submitted by your RCC</a:t>
            </a:r>
          </a:p>
          <a:p>
            <a:pPr marL="685800" lvl="2" indent="0">
              <a:lnSpc>
                <a:spcPct val="80000"/>
              </a:lnSpc>
              <a:buNone/>
            </a:pPr>
            <a:endParaRPr lang="en-US" sz="2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6201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a:bodyPr>
          <a:lstStyle/>
          <a:p>
            <a:pPr marL="514350" lvl="0" indent="-514350">
              <a:buFont typeface="+mj-lt"/>
              <a:buAutoNum type="arabicPeriod" startAt="6"/>
            </a:pPr>
            <a:endParaRPr lang="en-US" sz="2800" dirty="0" smtClean="0">
              <a:solidFill>
                <a:schemeClr val="tx1"/>
              </a:solidFill>
              <a:latin typeface="Arial" panose="020B0604020202020204" pitchFamily="34" charset="0"/>
              <a:cs typeface="Arial" panose="020B0604020202020204" pitchFamily="34" charset="0"/>
            </a:endParaRPr>
          </a:p>
          <a:p>
            <a:pPr marL="514350" lvl="0" indent="-514350">
              <a:buFont typeface="+mj-lt"/>
              <a:buAutoNum type="arabicPeriod" startAt="6"/>
            </a:pPr>
            <a:r>
              <a:rPr lang="en-US" sz="2800" dirty="0" smtClean="0">
                <a:solidFill>
                  <a:schemeClr val="tx1"/>
                </a:solidFill>
                <a:latin typeface="Arial" panose="020B0604020202020204" pitchFamily="34" charset="0"/>
                <a:cs typeface="Arial" panose="020B0604020202020204" pitchFamily="34" charset="0"/>
              </a:rPr>
              <a:t>Describe </a:t>
            </a:r>
            <a:r>
              <a:rPr lang="en-US" sz="2800" dirty="0">
                <a:solidFill>
                  <a:schemeClr val="tx1"/>
                </a:solidFill>
                <a:latin typeface="Arial" panose="020B0604020202020204" pitchFamily="34" charset="0"/>
                <a:cs typeface="Arial" panose="020B0604020202020204" pitchFamily="34" charset="0"/>
              </a:rPr>
              <a:t>the RCCs participation in educational activities as measured by faculty/fellow presentations and participation (per educational core </a:t>
            </a:r>
            <a:r>
              <a:rPr lang="en-US" sz="2800" dirty="0" smtClean="0">
                <a:solidFill>
                  <a:schemeClr val="tx1"/>
                </a:solidFill>
                <a:latin typeface="Arial" panose="020B0604020202020204" pitchFamily="34" charset="0"/>
                <a:cs typeface="Arial" panose="020B0604020202020204" pitchFamily="34" charset="0"/>
              </a:rPr>
              <a:t>chairs)</a:t>
            </a:r>
          </a:p>
          <a:p>
            <a:pPr lvl="2"/>
            <a:r>
              <a:rPr lang="en-US" sz="2800" dirty="0">
                <a:solidFill>
                  <a:schemeClr val="tx2"/>
                </a:solidFill>
                <a:latin typeface="Arial" panose="020B0604020202020204" pitchFamily="34" charset="0"/>
                <a:cs typeface="Arial" panose="020B0604020202020204" pitchFamily="34" charset="0"/>
              </a:rPr>
              <a:t>Quarterly activity report data stored by RCC on the </a:t>
            </a:r>
            <a:r>
              <a:rPr lang="en-US" sz="2800" u="sng" dirty="0" smtClean="0">
                <a:solidFill>
                  <a:schemeClr val="tx2"/>
                </a:solidFill>
                <a:latin typeface="Arial" panose="020B0604020202020204" pitchFamily="34" charset="0"/>
                <a:cs typeface="Arial" panose="020B0604020202020204" pitchFamily="34" charset="0"/>
              </a:rPr>
              <a:t>nihstrokenet.org</a:t>
            </a:r>
            <a:r>
              <a:rPr lang="en-US" sz="2800" dirty="0" smtClean="0">
                <a:solidFill>
                  <a:schemeClr val="tx2"/>
                </a:solidFill>
                <a:latin typeface="Arial" panose="020B0604020202020204" pitchFamily="34" charset="0"/>
                <a:cs typeface="Arial" panose="020B0604020202020204" pitchFamily="34" charset="0"/>
              </a:rPr>
              <a:t> </a:t>
            </a:r>
            <a:r>
              <a:rPr lang="en-US" sz="2800" dirty="0">
                <a:solidFill>
                  <a:schemeClr val="tx2"/>
                </a:solidFill>
                <a:latin typeface="Arial" panose="020B0604020202020204" pitchFamily="34" charset="0"/>
                <a:cs typeface="Arial" panose="020B0604020202020204" pitchFamily="34" charset="0"/>
              </a:rPr>
              <a:t>website </a:t>
            </a:r>
            <a:endParaRPr lang="en-US" sz="2800" dirty="0" smtClean="0">
              <a:solidFill>
                <a:schemeClr val="tx2"/>
              </a:solidFill>
              <a:latin typeface="Arial" panose="020B0604020202020204" pitchFamily="34" charset="0"/>
              <a:cs typeface="Arial" panose="020B0604020202020204" pitchFamily="34" charset="0"/>
            </a:endParaRPr>
          </a:p>
          <a:p>
            <a:pPr lvl="3">
              <a:buFont typeface="Arial" panose="020B0604020202020204" pitchFamily="34" charset="0"/>
              <a:buChar char="•"/>
            </a:pPr>
            <a:r>
              <a:rPr lang="en-US" sz="2800" dirty="0" smtClean="0">
                <a:solidFill>
                  <a:schemeClr val="tx2"/>
                </a:solidFill>
                <a:latin typeface="Arial" panose="020B0604020202020204" pitchFamily="34" charset="0"/>
                <a:cs typeface="Arial" panose="020B0604020202020204" pitchFamily="34" charset="0"/>
              </a:rPr>
              <a:t>Log </a:t>
            </a:r>
            <a:r>
              <a:rPr lang="en-US" sz="2800" dirty="0">
                <a:solidFill>
                  <a:schemeClr val="tx2"/>
                </a:solidFill>
                <a:latin typeface="Arial" panose="020B0604020202020204" pitchFamily="34" charset="0"/>
                <a:cs typeface="Arial" panose="020B0604020202020204" pitchFamily="34" charset="0"/>
              </a:rPr>
              <a:t>into website and click on Awardee folder/Quarterly Activity Reports folder</a:t>
            </a:r>
          </a:p>
        </p:txBody>
      </p:sp>
    </p:spTree>
    <p:extLst>
      <p:ext uri="{BB962C8B-B14F-4D97-AF65-F5344CB8AC3E}">
        <p14:creationId xmlns:p14="http://schemas.microsoft.com/office/powerpoint/2010/main" val="373931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Metrics/Data</a:t>
            </a:r>
          </a:p>
        </p:txBody>
      </p:sp>
      <p:sp>
        <p:nvSpPr>
          <p:cNvPr id="3" name="Content Placeholder 2"/>
          <p:cNvSpPr>
            <a:spLocks noGrp="1"/>
          </p:cNvSpPr>
          <p:nvPr>
            <p:ph idx="1"/>
          </p:nvPr>
        </p:nvSpPr>
        <p:spPr/>
        <p:txBody>
          <a:bodyPr>
            <a:normAutofit/>
          </a:bodyPr>
          <a:lstStyle/>
          <a:p>
            <a:pPr marL="514350" lvl="0" indent="-514350">
              <a:buFont typeface="+mj-lt"/>
              <a:buAutoNum type="arabicPeriod" startAt="6"/>
            </a:pPr>
            <a:endParaRPr lang="en-US" sz="2800" dirty="0" smtClean="0">
              <a:solidFill>
                <a:schemeClr val="tx1"/>
              </a:solidFill>
              <a:latin typeface="Arial" panose="020B0604020202020204" pitchFamily="34" charset="0"/>
              <a:cs typeface="Arial" panose="020B0604020202020204" pitchFamily="34" charset="0"/>
            </a:endParaRPr>
          </a:p>
          <a:p>
            <a:pPr marL="514350" indent="-514350">
              <a:buFont typeface="+mj-lt"/>
              <a:buAutoNum type="arabicPeriod" startAt="7"/>
            </a:pPr>
            <a:r>
              <a:rPr lang="en-US" sz="2800" dirty="0">
                <a:solidFill>
                  <a:schemeClr val="tx1"/>
                </a:solidFill>
                <a:latin typeface="Arial" panose="020B0604020202020204" pitchFamily="34" charset="0"/>
                <a:cs typeface="Arial" panose="020B0604020202020204" pitchFamily="34" charset="0"/>
              </a:rPr>
              <a:t>D</a:t>
            </a:r>
            <a:r>
              <a:rPr lang="en-US" sz="2800" dirty="0" smtClean="0">
                <a:solidFill>
                  <a:schemeClr val="tx1"/>
                </a:solidFill>
                <a:latin typeface="Arial" panose="020B0604020202020204" pitchFamily="34" charset="0"/>
                <a:cs typeface="Arial" panose="020B0604020202020204" pitchFamily="34" charset="0"/>
              </a:rPr>
              <a:t>escribe </a:t>
            </a:r>
            <a:r>
              <a:rPr lang="en-US" sz="2800" dirty="0">
                <a:solidFill>
                  <a:schemeClr val="tx1"/>
                </a:solidFill>
                <a:latin typeface="Arial" panose="020B0604020202020204" pitchFamily="34" charset="0"/>
                <a:cs typeface="Arial" panose="020B0604020202020204" pitchFamily="34" charset="0"/>
              </a:rPr>
              <a:t>how the presence of the NIH StrokeNet award has facilitated performance in the NIH StrokeNet clinical trials and/or multi-site NINDS-funded Stroke clinical </a:t>
            </a:r>
            <a:r>
              <a:rPr lang="en-US" sz="2800" dirty="0" smtClean="0">
                <a:solidFill>
                  <a:schemeClr val="tx1"/>
                </a:solidFill>
                <a:latin typeface="Arial" panose="020B0604020202020204" pitchFamily="34" charset="0"/>
                <a:cs typeface="Arial" panose="020B0604020202020204" pitchFamily="34" charset="0"/>
              </a:rPr>
              <a:t>trials</a:t>
            </a:r>
          </a:p>
          <a:p>
            <a:pPr marL="0" indent="0">
              <a:buNone/>
            </a:pPr>
            <a:r>
              <a:rPr lang="en-US" sz="2800" dirty="0">
                <a:solidFill>
                  <a:schemeClr val="tx1"/>
                </a:solidFill>
                <a:latin typeface="Arial" panose="020B0604020202020204" pitchFamily="34" charset="0"/>
                <a:cs typeface="Arial" panose="020B0604020202020204" pitchFamily="34" charset="0"/>
              </a:rPr>
              <a:t>  </a:t>
            </a:r>
          </a:p>
          <a:p>
            <a:pPr lvl="2"/>
            <a:r>
              <a:rPr lang="en-US" sz="2800" dirty="0">
                <a:solidFill>
                  <a:schemeClr val="tx2"/>
                </a:solidFill>
                <a:latin typeface="Arial" panose="020B0604020202020204" pitchFamily="34" charset="0"/>
                <a:cs typeface="Arial" panose="020B0604020202020204" pitchFamily="34" charset="0"/>
              </a:rPr>
              <a:t>RCC generated response</a:t>
            </a:r>
          </a:p>
        </p:txBody>
      </p:sp>
    </p:spTree>
    <p:extLst>
      <p:ext uri="{BB962C8B-B14F-4D97-AF65-F5344CB8AC3E}">
        <p14:creationId xmlns:p14="http://schemas.microsoft.com/office/powerpoint/2010/main" val="4053973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69550" cy="1600200"/>
          </a:xfrm>
        </p:spPr>
        <p:txBody>
          <a:bodyPr/>
          <a:lstStyle/>
          <a:p>
            <a:r>
              <a:rPr lang="en-US" dirty="0"/>
              <a:t>Metrics/Data</a:t>
            </a:r>
          </a:p>
        </p:txBody>
      </p:sp>
      <p:pic>
        <p:nvPicPr>
          <p:cNvPr id="6" name="Content Placeholder 5"/>
          <p:cNvPicPr>
            <a:picLocks noGrp="1" noChangeAspect="1"/>
          </p:cNvPicPr>
          <p:nvPr>
            <p:ph idx="1"/>
          </p:nvPr>
        </p:nvPicPr>
        <p:blipFill>
          <a:blip r:embed="rId2"/>
          <a:stretch>
            <a:fillRect/>
          </a:stretch>
        </p:blipFill>
        <p:spPr>
          <a:xfrm>
            <a:off x="304800" y="838200"/>
            <a:ext cx="8993145" cy="6213214"/>
          </a:xfrm>
          <a:prstGeom prst="rect">
            <a:avLst/>
          </a:prstGeom>
        </p:spPr>
      </p:pic>
    </p:spTree>
    <p:extLst>
      <p:ext uri="{BB962C8B-B14F-4D97-AF65-F5344CB8AC3E}">
        <p14:creationId xmlns:p14="http://schemas.microsoft.com/office/powerpoint/2010/main" val="3183776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59"/>
            <a:ext cx="8001000" cy="841159"/>
          </a:xfrm>
        </p:spPr>
        <p:txBody>
          <a:bodyPr/>
          <a:lstStyle/>
          <a:p>
            <a:r>
              <a:rPr lang="en-US" dirty="0" smtClean="0"/>
              <a:t>RCC Orientation Tool</a:t>
            </a:r>
            <a:endParaRPr lang="en-US" dirty="0"/>
          </a:p>
        </p:txBody>
      </p:sp>
      <p:sp>
        <p:nvSpPr>
          <p:cNvPr id="3" name="Content Placeholder 2"/>
          <p:cNvSpPr>
            <a:spLocks noGrp="1"/>
          </p:cNvSpPr>
          <p:nvPr>
            <p:ph idx="1"/>
          </p:nvPr>
        </p:nvSpPr>
        <p:spPr>
          <a:xfrm>
            <a:off x="457200" y="1600200"/>
            <a:ext cx="8458200" cy="5029200"/>
          </a:xfrm>
        </p:spPr>
        <p:txBody>
          <a:bodyPr/>
          <a:lstStyle/>
          <a:p>
            <a:endParaRPr lang="en-US"/>
          </a:p>
        </p:txBody>
      </p:sp>
      <p:pic>
        <p:nvPicPr>
          <p:cNvPr id="6" name="Picture 5"/>
          <p:cNvPicPr>
            <a:picLocks noChangeAspect="1"/>
          </p:cNvPicPr>
          <p:nvPr/>
        </p:nvPicPr>
        <p:blipFill>
          <a:blip r:embed="rId2"/>
          <a:stretch>
            <a:fillRect/>
          </a:stretch>
        </p:blipFill>
        <p:spPr>
          <a:xfrm>
            <a:off x="457200" y="762000"/>
            <a:ext cx="8231626" cy="5658958"/>
          </a:xfrm>
          <a:prstGeom prst="rect">
            <a:avLst/>
          </a:prstGeom>
        </p:spPr>
      </p:pic>
    </p:spTree>
    <p:extLst>
      <p:ext uri="{BB962C8B-B14F-4D97-AF65-F5344CB8AC3E}">
        <p14:creationId xmlns:p14="http://schemas.microsoft.com/office/powerpoint/2010/main" val="37409078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81" y="-533400"/>
            <a:ext cx="8234038" cy="1642369"/>
          </a:xfrm>
        </p:spPr>
        <p:txBody>
          <a:bodyPr/>
          <a:lstStyle/>
          <a:p>
            <a:r>
              <a:rPr lang="en-US" dirty="0" smtClean="0"/>
              <a:t>RCC Orientation Tool</a:t>
            </a:r>
            <a:endParaRPr lang="en-US" dirty="0"/>
          </a:p>
        </p:txBody>
      </p:sp>
      <p:pic>
        <p:nvPicPr>
          <p:cNvPr id="5" name="Content Placeholder 4"/>
          <p:cNvPicPr>
            <a:picLocks noGrp="1" noChangeAspect="1"/>
          </p:cNvPicPr>
          <p:nvPr>
            <p:ph idx="1"/>
          </p:nvPr>
        </p:nvPicPr>
        <p:blipFill>
          <a:blip r:embed="rId2"/>
          <a:stretch>
            <a:fillRect/>
          </a:stretch>
        </p:blipFill>
        <p:spPr>
          <a:xfrm>
            <a:off x="914400" y="1120806"/>
            <a:ext cx="7454427" cy="5334000"/>
          </a:xfrm>
          <a:prstGeom prst="rect">
            <a:avLst/>
          </a:prstGeom>
        </p:spPr>
      </p:pic>
    </p:spTree>
    <p:extLst>
      <p:ext uri="{BB962C8B-B14F-4D97-AF65-F5344CB8AC3E}">
        <p14:creationId xmlns:p14="http://schemas.microsoft.com/office/powerpoint/2010/main" val="330520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295400"/>
          </a:xfrm>
        </p:spPr>
        <p:txBody>
          <a:bodyPr/>
          <a:lstStyle/>
          <a:p>
            <a:r>
              <a:rPr lang="en-US" dirty="0" smtClean="0"/>
              <a:t>RCC Orientation Tool</a:t>
            </a:r>
            <a:endParaRPr lang="en-US" dirty="0"/>
          </a:p>
        </p:txBody>
      </p:sp>
      <p:pic>
        <p:nvPicPr>
          <p:cNvPr id="11" name="Content Placeholder 10"/>
          <p:cNvPicPr>
            <a:picLocks noGrp="1" noChangeAspect="1"/>
          </p:cNvPicPr>
          <p:nvPr>
            <p:ph idx="1"/>
          </p:nvPr>
        </p:nvPicPr>
        <p:blipFill>
          <a:blip r:embed="rId2"/>
          <a:stretch>
            <a:fillRect/>
          </a:stretch>
        </p:blipFill>
        <p:spPr>
          <a:xfrm>
            <a:off x="457200" y="2478058"/>
            <a:ext cx="8229600" cy="2770246"/>
          </a:xfrm>
          <a:prstGeom prst="rect">
            <a:avLst/>
          </a:prstGeom>
        </p:spPr>
      </p:pic>
    </p:spTree>
    <p:extLst>
      <p:ext uri="{BB962C8B-B14F-4D97-AF65-F5344CB8AC3E}">
        <p14:creationId xmlns:p14="http://schemas.microsoft.com/office/powerpoint/2010/main" val="775666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br>
              <a:rPr lang="en-US" dirty="0" smtClean="0"/>
            </a:br>
            <a:r>
              <a:rPr lang="en-US" dirty="0" smtClean="0"/>
              <a:t>and Updates</a:t>
            </a:r>
            <a:endParaRPr lang="en-US" sz="4000" dirty="0"/>
          </a:p>
        </p:txBody>
      </p:sp>
      <p:sp>
        <p:nvSpPr>
          <p:cNvPr id="3" name="Content Placeholder 2"/>
          <p:cNvSpPr>
            <a:spLocks noGrp="1"/>
          </p:cNvSpPr>
          <p:nvPr>
            <p:ph idx="1"/>
          </p:nvPr>
        </p:nvSpPr>
        <p:spPr>
          <a:xfrm>
            <a:off x="427653" y="1752600"/>
            <a:ext cx="8229600" cy="4525963"/>
          </a:xfrm>
        </p:spPr>
        <p:txBody>
          <a:bodyPr>
            <a:normAutofit fontScale="85000" lnSpcReduction="20000"/>
          </a:bodyPr>
          <a:lstStyle/>
          <a:p>
            <a:pPr marL="0" indent="0" algn="ctr">
              <a:buNone/>
            </a:pPr>
            <a:r>
              <a:rPr lang="en-US" sz="2800" u="sng" dirty="0" smtClean="0">
                <a:solidFill>
                  <a:schemeClr val="tx1"/>
                </a:solidFill>
              </a:rPr>
              <a:t>StrokeNet FOA </a:t>
            </a:r>
            <a:r>
              <a:rPr lang="en-US" sz="2800" u="sng" dirty="0">
                <a:solidFill>
                  <a:schemeClr val="tx1"/>
                </a:solidFill>
              </a:rPr>
              <a:t>r</a:t>
            </a:r>
            <a:r>
              <a:rPr lang="en-US" sz="2800" u="sng" dirty="0" smtClean="0">
                <a:solidFill>
                  <a:schemeClr val="tx1"/>
                </a:solidFill>
              </a:rPr>
              <a:t>eleased on 5/10/2017</a:t>
            </a:r>
            <a:r>
              <a:rPr lang="en-US" sz="2800" dirty="0" smtClean="0">
                <a:solidFill>
                  <a:schemeClr val="tx1"/>
                </a:solidFill>
              </a:rPr>
              <a:t>.</a:t>
            </a:r>
          </a:p>
          <a:p>
            <a:r>
              <a:rPr lang="en-US" sz="2800" dirty="0" smtClean="0">
                <a:solidFill>
                  <a:schemeClr val="tx1"/>
                </a:solidFill>
              </a:rPr>
              <a:t>Letter of Intent due 30 day prior to application deadline.</a:t>
            </a:r>
          </a:p>
          <a:p>
            <a:r>
              <a:rPr lang="en-US" sz="2800" dirty="0" smtClean="0">
                <a:solidFill>
                  <a:schemeClr val="tx1"/>
                </a:solidFill>
              </a:rPr>
              <a:t>Open Date (earliest date) 8/25/2017.</a:t>
            </a:r>
          </a:p>
          <a:p>
            <a:r>
              <a:rPr lang="en-US" sz="2800" dirty="0" smtClean="0">
                <a:solidFill>
                  <a:schemeClr val="tx1"/>
                </a:solidFill>
              </a:rPr>
              <a:t>Application Due Date 9/25/2017 by 5pm.</a:t>
            </a:r>
          </a:p>
          <a:p>
            <a:endParaRPr lang="en-US" sz="2800" dirty="0">
              <a:solidFill>
                <a:schemeClr val="tx1"/>
              </a:solidFill>
            </a:endParaRPr>
          </a:p>
          <a:p>
            <a:r>
              <a:rPr lang="en-US" sz="2800" dirty="0" smtClean="0">
                <a:solidFill>
                  <a:schemeClr val="tx1"/>
                </a:solidFill>
              </a:rPr>
              <a:t>Steering Committee comments on the Competitive renewal:</a:t>
            </a:r>
          </a:p>
          <a:p>
            <a:pPr lvl="1"/>
            <a:r>
              <a:rPr lang="en-US" sz="2000" dirty="0" smtClean="0">
                <a:solidFill>
                  <a:schemeClr val="tx1"/>
                </a:solidFill>
              </a:rPr>
              <a:t>Open Competition, Seamless Funding</a:t>
            </a:r>
          </a:p>
          <a:p>
            <a:pPr lvl="1"/>
            <a:r>
              <a:rPr lang="en-US" sz="2000" dirty="0" smtClean="0">
                <a:solidFill>
                  <a:schemeClr val="tx1"/>
                </a:solidFill>
              </a:rPr>
              <a:t>5 Year funding period</a:t>
            </a:r>
          </a:p>
          <a:p>
            <a:pPr lvl="1"/>
            <a:r>
              <a:rPr lang="en-US" sz="2000" dirty="0" smtClean="0">
                <a:solidFill>
                  <a:schemeClr val="tx1"/>
                </a:solidFill>
              </a:rPr>
              <a:t>Up to 25 Centers</a:t>
            </a:r>
          </a:p>
          <a:p>
            <a:pPr lvl="1"/>
            <a:r>
              <a:rPr lang="en-US" sz="2000" dirty="0" smtClean="0">
                <a:solidFill>
                  <a:schemeClr val="tx1"/>
                </a:solidFill>
              </a:rPr>
              <a:t>Mechanism changing from U-10 to U-24</a:t>
            </a:r>
          </a:p>
          <a:p>
            <a:pPr lvl="1"/>
            <a:r>
              <a:rPr lang="en-US" sz="2000" dirty="0" smtClean="0">
                <a:solidFill>
                  <a:schemeClr val="tx1"/>
                </a:solidFill>
              </a:rPr>
              <a:t>Research Strategy will be limited to 12 pages</a:t>
            </a:r>
          </a:p>
          <a:p>
            <a:pPr lvl="1"/>
            <a:r>
              <a:rPr lang="en-US" sz="2000" dirty="0" smtClean="0">
                <a:solidFill>
                  <a:schemeClr val="tx1"/>
                </a:solidFill>
              </a:rPr>
              <a:t>Funding reduced from 250K to 200K.</a:t>
            </a:r>
          </a:p>
          <a:p>
            <a:pPr lvl="1"/>
            <a:endParaRPr lang="en-US" sz="2000" dirty="0" smtClean="0">
              <a:solidFill>
                <a:schemeClr val="tx1">
                  <a:lumMod val="75000"/>
                  <a:lumOff val="25000"/>
                </a:schemeClr>
              </a:solidFill>
            </a:endParaRPr>
          </a:p>
          <a:p>
            <a:endParaRPr lang="en-US" dirty="0">
              <a:solidFill>
                <a:schemeClr val="tx1">
                  <a:lumMod val="75000"/>
                  <a:lumOff val="25000"/>
                </a:schemeClr>
              </a:solidFill>
            </a:endParaRPr>
          </a:p>
        </p:txBody>
      </p:sp>
    </p:spTree>
    <p:extLst>
      <p:ext uri="{BB962C8B-B14F-4D97-AF65-F5344CB8AC3E}">
        <p14:creationId xmlns:p14="http://schemas.microsoft.com/office/powerpoint/2010/main" val="1946166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Information</a:t>
            </a:r>
            <a:br>
              <a:rPr lang="en-US" dirty="0"/>
            </a:br>
            <a:r>
              <a:rPr lang="en-US" dirty="0"/>
              <a:t>and </a:t>
            </a:r>
            <a:r>
              <a:rPr lang="en-US" dirty="0" smtClean="0"/>
              <a:t>Reminders</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StrokeNet Sites Clinical </a:t>
            </a:r>
            <a:r>
              <a:rPr lang="en-US" dirty="0">
                <a:solidFill>
                  <a:schemeClr val="tx1"/>
                </a:solidFill>
              </a:rPr>
              <a:t>Profile </a:t>
            </a:r>
            <a:r>
              <a:rPr lang="en-US">
                <a:solidFill>
                  <a:schemeClr val="tx1"/>
                </a:solidFill>
              </a:rPr>
              <a:t>Annual </a:t>
            </a:r>
            <a:r>
              <a:rPr lang="en-US" smtClean="0">
                <a:solidFill>
                  <a:schemeClr val="tx1"/>
                </a:solidFill>
              </a:rPr>
              <a:t>Surveys</a:t>
            </a:r>
            <a:endParaRPr lang="en-US" dirty="0" smtClean="0">
              <a:solidFill>
                <a:schemeClr val="tx1"/>
              </a:solidFill>
            </a:endParaRPr>
          </a:p>
          <a:p>
            <a:r>
              <a:rPr lang="en-US" dirty="0" smtClean="0">
                <a:solidFill>
                  <a:schemeClr val="tx1"/>
                </a:solidFill>
              </a:rPr>
              <a:t>Calls for hosting of upcoming CC roundtable discussions.</a:t>
            </a:r>
          </a:p>
          <a:p>
            <a:r>
              <a:rPr lang="en-US" dirty="0" smtClean="0">
                <a:solidFill>
                  <a:schemeClr val="tx1"/>
                </a:solidFill>
              </a:rPr>
              <a:t>PM forum breakout session agenda items.</a:t>
            </a:r>
          </a:p>
          <a:p>
            <a:r>
              <a:rPr lang="en-US" dirty="0" smtClean="0">
                <a:solidFill>
                  <a:schemeClr val="tx1"/>
                </a:solidFill>
              </a:rPr>
              <a:t>Meet and Greet on September 11</a:t>
            </a:r>
            <a:r>
              <a:rPr lang="en-US" baseline="30000" dirty="0" smtClean="0">
                <a:solidFill>
                  <a:schemeClr val="tx1"/>
                </a:solidFill>
              </a:rPr>
              <a:t>th</a:t>
            </a:r>
            <a:r>
              <a:rPr lang="en-US" dirty="0" smtClean="0">
                <a:solidFill>
                  <a:schemeClr val="tx1"/>
                </a:solidFill>
              </a:rPr>
              <a:t> in Hotel lobby starting at 7pm.</a:t>
            </a:r>
          </a:p>
          <a:p>
            <a:r>
              <a:rPr lang="en-US" dirty="0" smtClean="0">
                <a:solidFill>
                  <a:schemeClr val="tx1"/>
                </a:solidFill>
              </a:rPr>
              <a:t>Investigators meeting for ARCARDIA Trial </a:t>
            </a:r>
          </a:p>
          <a:p>
            <a:pPr marL="0" indent="0">
              <a:buNone/>
            </a:pPr>
            <a:r>
              <a:rPr lang="en-US" dirty="0">
                <a:solidFill>
                  <a:schemeClr val="tx1"/>
                </a:solidFill>
              </a:rPr>
              <a:t> </a:t>
            </a:r>
            <a:r>
              <a:rPr lang="en-US" dirty="0" smtClean="0">
                <a:solidFill>
                  <a:schemeClr val="tx1"/>
                </a:solidFill>
              </a:rPr>
              <a:t>   Sept 13,2017.</a:t>
            </a:r>
            <a:endParaRPr lang="en-US" dirty="0">
              <a:solidFill>
                <a:schemeClr val="tx1"/>
              </a:solidFill>
            </a:endParaRPr>
          </a:p>
        </p:txBody>
      </p:sp>
    </p:spTree>
    <p:extLst>
      <p:ext uri="{BB962C8B-B14F-4D97-AF65-F5344CB8AC3E}">
        <p14:creationId xmlns:p14="http://schemas.microsoft.com/office/powerpoint/2010/main" val="2824625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TELE-REHAB</a:t>
            </a:r>
            <a:endParaRPr lang="en-US" dirty="0"/>
          </a:p>
        </p:txBody>
      </p:sp>
      <p:sp>
        <p:nvSpPr>
          <p:cNvPr id="3" name="Content Placeholder 2"/>
          <p:cNvSpPr>
            <a:spLocks noGrp="1"/>
          </p:cNvSpPr>
          <p:nvPr>
            <p:ph idx="1"/>
          </p:nvPr>
        </p:nvSpPr>
        <p:spPr/>
        <p:txBody>
          <a:bodyPr/>
          <a:lstStyle/>
          <a:p>
            <a:endParaRPr lang="en-US" dirty="0" smtClean="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endParaRPr lang="en-US" dirty="0" smtClean="0">
              <a:solidFill>
                <a:schemeClr val="tx1">
                  <a:lumMod val="75000"/>
                  <a:lumOff val="25000"/>
                </a:schemeClr>
              </a:solidFill>
            </a:endParaRPr>
          </a:p>
          <a:p>
            <a:pPr marL="0" indent="0">
              <a:buNone/>
            </a:pPr>
            <a:r>
              <a:rPr lang="en-US" dirty="0" smtClean="0">
                <a:solidFill>
                  <a:schemeClr val="tx1">
                    <a:lumMod val="75000"/>
                    <a:lumOff val="25000"/>
                  </a:schemeClr>
                </a:solidFill>
              </a:rPr>
              <a:t> </a:t>
            </a:r>
            <a:r>
              <a:rPr lang="en-US" dirty="0">
                <a:solidFill>
                  <a:schemeClr val="tx1">
                    <a:lumMod val="75000"/>
                    <a:lumOff val="25000"/>
                  </a:schemeClr>
                </a:solidFill>
              </a:rPr>
              <a:t>Study Project </a:t>
            </a:r>
            <a:r>
              <a:rPr lang="en-US" dirty="0" smtClean="0">
                <a:solidFill>
                  <a:schemeClr val="tx1">
                    <a:lumMod val="75000"/>
                    <a:lumOff val="25000"/>
                  </a:schemeClr>
                </a:solidFill>
              </a:rPr>
              <a:t>Managers:  Lucy Dodakian, </a:t>
            </a:r>
            <a:r>
              <a:rPr lang="en-US" dirty="0">
                <a:solidFill>
                  <a:schemeClr val="tx1">
                    <a:lumMod val="75000"/>
                    <a:lumOff val="25000"/>
                  </a:schemeClr>
                </a:solidFill>
              </a:rPr>
              <a:t>MA, </a:t>
            </a:r>
            <a:r>
              <a:rPr lang="en-US" dirty="0" smtClean="0">
                <a:solidFill>
                  <a:schemeClr val="tx1">
                    <a:lumMod val="75000"/>
                    <a:lumOff val="25000"/>
                  </a:schemeClr>
                </a:solidFill>
              </a:rPr>
              <a:t>OTR/L</a:t>
            </a:r>
          </a:p>
          <a:p>
            <a:pPr marL="0" indent="0">
              <a:buNone/>
            </a:pPr>
            <a:r>
              <a:rPr lang="en-US" dirty="0">
                <a:solidFill>
                  <a:schemeClr val="tx1">
                    <a:lumMod val="75000"/>
                    <a:lumOff val="25000"/>
                  </a:schemeClr>
                </a:solidFill>
              </a:rPr>
              <a:t>	</a:t>
            </a:r>
            <a:r>
              <a:rPr lang="en-US" dirty="0" smtClean="0">
                <a:solidFill>
                  <a:schemeClr val="tx1">
                    <a:lumMod val="75000"/>
                    <a:lumOff val="25000"/>
                  </a:schemeClr>
                </a:solidFill>
              </a:rPr>
              <a:t>			  Judith Spilker, RN, BSN</a:t>
            </a:r>
            <a:endParaRPr lang="en-US" dirty="0">
              <a:solidFill>
                <a:schemeClr val="tx1">
                  <a:lumMod val="75000"/>
                  <a:lumOff val="25000"/>
                </a:schemeClr>
              </a:solidFill>
            </a:endParaRPr>
          </a:p>
          <a:p>
            <a:pPr marL="0" indent="0">
              <a:buNone/>
            </a:pPr>
            <a:endParaRPr lang="en-US" dirty="0">
              <a:solidFill>
                <a:schemeClr val="tx1">
                  <a:lumMod val="75000"/>
                  <a:lumOff val="25000"/>
                </a:schemeClr>
              </a:solidFill>
            </a:endParaRPr>
          </a:p>
          <a:p>
            <a:pPr marL="0" indent="0">
              <a:buNone/>
            </a:pPr>
            <a:r>
              <a:rPr lang="en-US" dirty="0" smtClean="0">
                <a:solidFill>
                  <a:schemeClr val="tx1">
                    <a:lumMod val="75000"/>
                    <a:lumOff val="25000"/>
                  </a:schemeClr>
                </a:solidFill>
              </a:rPr>
              <a:t> Study </a:t>
            </a:r>
            <a:r>
              <a:rPr lang="en-US" dirty="0">
                <a:solidFill>
                  <a:schemeClr val="tx1">
                    <a:lumMod val="75000"/>
                    <a:lumOff val="25000"/>
                  </a:schemeClr>
                </a:solidFill>
              </a:rPr>
              <a:t>Investigator</a:t>
            </a:r>
            <a:r>
              <a:rPr lang="en-US" dirty="0" smtClean="0">
                <a:solidFill>
                  <a:schemeClr val="tx1">
                    <a:lumMod val="75000"/>
                    <a:lumOff val="25000"/>
                  </a:schemeClr>
                </a:solidFill>
              </a:rPr>
              <a:t>:	  Steve Cramer, MD</a:t>
            </a:r>
            <a:endParaRPr lang="en-US" dirty="0">
              <a:solidFill>
                <a:schemeClr val="tx1">
                  <a:lumMod val="75000"/>
                  <a:lumOff val="25000"/>
                </a:schemeClr>
              </a:solidFill>
            </a:endParaRPr>
          </a:p>
          <a:p>
            <a:endParaRPr lang="en-US" dirty="0">
              <a:solidFill>
                <a:schemeClr val="tx1">
                  <a:lumMod val="75000"/>
                  <a:lumOff val="25000"/>
                </a:schemeClr>
              </a:solidFill>
            </a:endParaRPr>
          </a:p>
        </p:txBody>
      </p:sp>
    </p:spTree>
    <p:extLst>
      <p:ext uri="{BB962C8B-B14F-4D97-AF65-F5344CB8AC3E}">
        <p14:creationId xmlns:p14="http://schemas.microsoft.com/office/powerpoint/2010/main" val="2334710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err="1" smtClean="0"/>
              <a:t>i</a:t>
            </a:r>
            <a:r>
              <a:rPr lang="en-US" dirty="0" smtClean="0"/>
              <a:t>-DEF</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endParaRPr lang="en-US" b="1" u="sng" dirty="0">
              <a:solidFill>
                <a:schemeClr val="tx1">
                  <a:lumMod val="75000"/>
                  <a:lumOff val="25000"/>
                </a:schemeClr>
              </a:solidFill>
            </a:endParaRPr>
          </a:p>
          <a:p>
            <a:pPr marL="0" indent="0">
              <a:buNone/>
            </a:pPr>
            <a:r>
              <a:rPr lang="en-US" b="1" u="sng" dirty="0" smtClean="0">
                <a:solidFill>
                  <a:schemeClr val="tx1">
                    <a:lumMod val="75000"/>
                    <a:lumOff val="25000"/>
                  </a:schemeClr>
                </a:solidFill>
              </a:rPr>
              <a:t>Study </a:t>
            </a:r>
            <a:r>
              <a:rPr lang="en-US" b="1" u="sng" dirty="0">
                <a:solidFill>
                  <a:schemeClr val="tx1">
                    <a:lumMod val="75000"/>
                    <a:lumOff val="25000"/>
                  </a:schemeClr>
                </a:solidFill>
              </a:rPr>
              <a:t>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a:t>
            </a:r>
            <a:r>
              <a:rPr lang="en-US" dirty="0" smtClean="0">
                <a:solidFill>
                  <a:schemeClr val="tx1"/>
                </a:solidFill>
              </a:rPr>
              <a:t>:  Aaron Perlmutter, MPH, MSW</a:t>
            </a:r>
            <a:endParaRPr lang="en-US"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Magdy Selim, MD</a:t>
            </a:r>
            <a:endParaRPr lang="en-US" dirty="0">
              <a:solidFill>
                <a:schemeClr val="tx1"/>
              </a:solidFill>
            </a:endParaRPr>
          </a:p>
          <a:p>
            <a:endParaRPr lang="en-US" dirty="0"/>
          </a:p>
        </p:txBody>
      </p:sp>
    </p:spTree>
    <p:extLst>
      <p:ext uri="{BB962C8B-B14F-4D97-AF65-F5344CB8AC3E}">
        <p14:creationId xmlns:p14="http://schemas.microsoft.com/office/powerpoint/2010/main" val="3316262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362200"/>
          </a:xfrm>
        </p:spPr>
        <p:txBody>
          <a:bodyPr/>
          <a:lstStyle/>
          <a:p>
            <a:r>
              <a:rPr lang="en-US" dirty="0" smtClean="0"/>
              <a:t>Project Updates</a:t>
            </a:r>
            <a:br>
              <a:rPr lang="en-US" dirty="0" smtClean="0"/>
            </a:br>
            <a:r>
              <a:rPr lang="en-US" dirty="0"/>
              <a:t>CREST 2</a:t>
            </a:r>
            <a:br>
              <a:rPr lang="en-US" dirty="0"/>
            </a:br>
            <a:endParaRPr lang="en-US" dirty="0"/>
          </a:p>
        </p:txBody>
      </p:sp>
      <p:sp>
        <p:nvSpPr>
          <p:cNvPr id="3" name="Content Placeholder 2"/>
          <p:cNvSpPr>
            <a:spLocks noGrp="1"/>
          </p:cNvSpPr>
          <p:nvPr>
            <p:ph idx="1"/>
          </p:nvPr>
        </p:nvSpPr>
        <p:spPr/>
        <p:txBody>
          <a:bodyPr>
            <a:normAutofit/>
          </a:bodyPr>
          <a:lstStyle/>
          <a:p>
            <a:endParaRPr lang="en-US" sz="2000" dirty="0" smtClean="0">
              <a:solidFill>
                <a:schemeClr val="tx1">
                  <a:lumMod val="75000"/>
                  <a:lumOff val="25000"/>
                </a:schemeClr>
              </a:solidFill>
            </a:endParaRPr>
          </a:p>
          <a:p>
            <a:endParaRPr lang="en-US" sz="2000" dirty="0">
              <a:solidFill>
                <a:schemeClr val="tx1">
                  <a:lumMod val="75000"/>
                  <a:lumOff val="25000"/>
                </a:schemeClr>
              </a:solidFill>
            </a:endParaRPr>
          </a:p>
          <a:p>
            <a:endParaRPr lang="en-US" sz="2000" b="1" u="sng" dirty="0" smtClean="0">
              <a:solidFill>
                <a:schemeClr val="tx1">
                  <a:lumMod val="75000"/>
                  <a:lumOff val="25000"/>
                </a:schemeClr>
              </a:solidFill>
            </a:endParaRPr>
          </a:p>
          <a:p>
            <a:pPr marL="0" indent="0">
              <a:buNone/>
            </a:pPr>
            <a:r>
              <a:rPr lang="en-US" sz="2000" b="1" u="sng" dirty="0" smtClean="0">
                <a:solidFill>
                  <a:schemeClr val="tx1">
                    <a:lumMod val="75000"/>
                    <a:lumOff val="25000"/>
                  </a:schemeClr>
                </a:solidFill>
              </a:rPr>
              <a:t>Study </a:t>
            </a:r>
            <a:r>
              <a:rPr lang="en-US" sz="2000" b="1" u="sng" dirty="0">
                <a:solidFill>
                  <a:schemeClr val="tx1">
                    <a:lumMod val="75000"/>
                    <a:lumOff val="25000"/>
                  </a:schemeClr>
                </a:solidFill>
              </a:rPr>
              <a:t>Updates:</a:t>
            </a:r>
          </a:p>
          <a:p>
            <a:pPr marL="0" indent="0">
              <a:buNone/>
            </a:pPr>
            <a:r>
              <a:rPr lang="en-US" sz="2000" dirty="0">
                <a:solidFill>
                  <a:schemeClr val="tx1">
                    <a:lumMod val="75000"/>
                    <a:lumOff val="25000"/>
                  </a:schemeClr>
                </a:solidFill>
              </a:rPr>
              <a:t>    </a:t>
            </a:r>
          </a:p>
          <a:p>
            <a:pPr marL="0" indent="0">
              <a:buNone/>
            </a:pPr>
            <a:r>
              <a:rPr lang="en-US" dirty="0" smtClean="0">
                <a:solidFill>
                  <a:schemeClr val="tx1"/>
                </a:solidFill>
              </a:rPr>
              <a:t>Study </a:t>
            </a:r>
            <a:r>
              <a:rPr lang="en-US" dirty="0">
                <a:solidFill>
                  <a:schemeClr val="tx1"/>
                </a:solidFill>
              </a:rPr>
              <a:t>Project Manager</a:t>
            </a:r>
            <a:r>
              <a:rPr lang="en-US" dirty="0" smtClean="0">
                <a:solidFill>
                  <a:schemeClr val="tx1"/>
                </a:solidFill>
              </a:rPr>
              <a:t>:  Mary Longbottom, CCRP</a:t>
            </a:r>
            <a:r>
              <a:rPr lang="en-US" dirty="0">
                <a:solidFill>
                  <a:schemeClr val="tx1"/>
                </a:solidFill>
              </a:rPr>
              <a:t>, CREST </a:t>
            </a:r>
            <a:r>
              <a:rPr lang="en-US" dirty="0" smtClean="0">
                <a:solidFill>
                  <a:schemeClr val="tx1"/>
                </a:solidFill>
              </a:rPr>
              <a:t>    Director </a:t>
            </a:r>
            <a:r>
              <a:rPr lang="en-US" dirty="0">
                <a:solidFill>
                  <a:schemeClr val="tx1"/>
                </a:solidFill>
              </a:rPr>
              <a:t>for Data Quality </a:t>
            </a: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Tom Brott, MD</a:t>
            </a:r>
            <a:endParaRPr lang="en-US" dirty="0">
              <a:solidFill>
                <a:schemeClr val="tx1"/>
              </a:solidFill>
            </a:endParaRPr>
          </a:p>
          <a:p>
            <a:pPr marL="0" indent="0">
              <a:buNone/>
            </a:pPr>
            <a:endParaRPr lang="en-US" sz="2000" dirty="0">
              <a:solidFill>
                <a:schemeClr val="tx1">
                  <a:lumMod val="75000"/>
                  <a:lumOff val="25000"/>
                </a:schemeClr>
              </a:solidFill>
            </a:endParaRPr>
          </a:p>
          <a:p>
            <a:endParaRPr lang="en-US" sz="2000" dirty="0" smtClean="0">
              <a:solidFill>
                <a:schemeClr val="tx1">
                  <a:lumMod val="75000"/>
                  <a:lumOff val="25000"/>
                </a:schemeClr>
              </a:solidFill>
            </a:endParaRPr>
          </a:p>
        </p:txBody>
      </p:sp>
    </p:spTree>
    <p:extLst>
      <p:ext uri="{BB962C8B-B14F-4D97-AF65-F5344CB8AC3E}">
        <p14:creationId xmlns:p14="http://schemas.microsoft.com/office/powerpoint/2010/main" val="2445931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 </a:t>
            </a:r>
            <a:r>
              <a:rPr lang="en-US" dirty="0" smtClean="0"/>
              <a:t/>
            </a:r>
            <a:br>
              <a:rPr lang="en-US" dirty="0" smtClean="0"/>
            </a:br>
            <a:r>
              <a:rPr lang="en-US" dirty="0" smtClean="0"/>
              <a:t>DEFUSE 3</a:t>
            </a:r>
            <a:endParaRPr lang="en-US" dirty="0"/>
          </a:p>
        </p:txBody>
      </p:sp>
      <p:sp>
        <p:nvSpPr>
          <p:cNvPr id="3" name="Content Placeholder 2"/>
          <p:cNvSpPr>
            <a:spLocks noGrp="1"/>
          </p:cNvSpPr>
          <p:nvPr>
            <p:ph idx="1"/>
          </p:nvPr>
        </p:nvSpPr>
        <p:spPr/>
        <p:txBody>
          <a:bodyPr/>
          <a:lstStyle/>
          <a:p>
            <a:endParaRPr lang="en-US" dirty="0">
              <a:solidFill>
                <a:schemeClr val="tx1">
                  <a:lumMod val="75000"/>
                  <a:lumOff val="25000"/>
                </a:schemeClr>
              </a:solidFill>
            </a:endParaRPr>
          </a:p>
          <a:p>
            <a:endParaRPr lang="en-US" dirty="0" smtClean="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a:t>
            </a:r>
            <a:r>
              <a:rPr lang="en-US" dirty="0" smtClean="0">
                <a:solidFill>
                  <a:schemeClr val="tx1"/>
                </a:solidFill>
              </a:rPr>
              <a:t>:  Stephanie Kemp, BS</a:t>
            </a:r>
          </a:p>
          <a:p>
            <a:pPr marL="0" indent="0">
              <a:buNone/>
            </a:pPr>
            <a:r>
              <a:rPr lang="en-US" dirty="0">
                <a:solidFill>
                  <a:schemeClr val="tx1"/>
                </a:solidFill>
              </a:rPr>
              <a:t>	</a:t>
            </a:r>
            <a:r>
              <a:rPr lang="en-US" dirty="0" smtClean="0">
                <a:solidFill>
                  <a:schemeClr val="tx1"/>
                </a:solidFill>
              </a:rPr>
              <a:t>Janice </a:t>
            </a:r>
            <a:r>
              <a:rPr lang="en-US" dirty="0" err="1" smtClean="0">
                <a:solidFill>
                  <a:schemeClr val="tx1"/>
                </a:solidFill>
              </a:rPr>
              <a:t>Carrozzella</a:t>
            </a:r>
            <a:r>
              <a:rPr lang="en-US" dirty="0" smtClean="0">
                <a:solidFill>
                  <a:schemeClr val="tx1"/>
                </a:solidFill>
              </a:rPr>
              <a:t>, </a:t>
            </a:r>
            <a:r>
              <a:rPr lang="en-US" dirty="0">
                <a:solidFill>
                  <a:schemeClr val="tx1"/>
                </a:solidFill>
              </a:rPr>
              <a:t>MSN, CNP, RT(R), CCRA </a:t>
            </a: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Greg Albers, MD</a:t>
            </a:r>
            <a:endParaRPr lang="en-US" dirty="0">
              <a:solidFill>
                <a:schemeClr val="tx1"/>
              </a:solidFill>
            </a:endParaRPr>
          </a:p>
          <a:p>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4086054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ARCARDIA</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Study </a:t>
            </a:r>
            <a:r>
              <a:rPr lang="en-US" b="1" u="sng" dirty="0">
                <a:solidFill>
                  <a:schemeClr val="tx1">
                    <a:lumMod val="75000"/>
                    <a:lumOff val="25000"/>
                  </a:schemeClr>
                </a:solidFill>
              </a:rPr>
              <a:t>Updates:</a:t>
            </a:r>
          </a:p>
          <a:p>
            <a:pPr marL="0" indent="0">
              <a:buNone/>
            </a:pPr>
            <a:r>
              <a:rPr lang="en-US" dirty="0">
                <a:solidFill>
                  <a:schemeClr val="tx1">
                    <a:lumMod val="75000"/>
                    <a:lumOff val="25000"/>
                  </a:schemeClr>
                </a:solidFill>
              </a:rPr>
              <a:t>    </a:t>
            </a:r>
          </a:p>
          <a:p>
            <a:pPr marL="0" indent="0">
              <a:buNone/>
            </a:pPr>
            <a:r>
              <a:rPr lang="en-US" dirty="0">
                <a:solidFill>
                  <a:schemeClr val="tx1">
                    <a:lumMod val="75000"/>
                    <a:lumOff val="25000"/>
                  </a:schemeClr>
                </a:solidFill>
              </a:rPr>
              <a:t> </a:t>
            </a:r>
            <a:r>
              <a:rPr lang="en-US" dirty="0">
                <a:solidFill>
                  <a:schemeClr val="tx1"/>
                </a:solidFill>
              </a:rPr>
              <a:t>Study Project Manager</a:t>
            </a:r>
            <a:r>
              <a:rPr lang="en-US" dirty="0" smtClean="0">
                <a:solidFill>
                  <a:schemeClr val="tx1"/>
                </a:solidFill>
              </a:rPr>
              <a:t>:  Irene Ewing, RN, BSN</a:t>
            </a:r>
            <a:endParaRPr lang="en-US"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Hooman Kamel, MD; </a:t>
            </a:r>
          </a:p>
          <a:p>
            <a:pPr marL="0" indent="0">
              <a:buNone/>
            </a:pPr>
            <a:r>
              <a:rPr lang="en-US" dirty="0">
                <a:solidFill>
                  <a:schemeClr val="tx1"/>
                </a:solidFill>
              </a:rPr>
              <a:t>	</a:t>
            </a:r>
            <a:r>
              <a:rPr lang="en-US" dirty="0" smtClean="0">
                <a:solidFill>
                  <a:schemeClr val="tx1"/>
                </a:solidFill>
              </a:rPr>
              <a:t>		  Mitch </a:t>
            </a:r>
            <a:r>
              <a:rPr lang="en-US" dirty="0" err="1" smtClean="0">
                <a:solidFill>
                  <a:schemeClr val="tx1"/>
                </a:solidFill>
              </a:rPr>
              <a:t>Elkind</a:t>
            </a:r>
            <a:r>
              <a:rPr lang="en-US" dirty="0" smtClean="0">
                <a:solidFill>
                  <a:schemeClr val="tx1"/>
                </a:solidFill>
              </a:rPr>
              <a:t>, MD </a:t>
            </a:r>
            <a:endParaRPr lang="en-US" dirty="0">
              <a:solidFill>
                <a:schemeClr val="tx1"/>
              </a:solidFill>
            </a:endParaRPr>
          </a:p>
          <a:p>
            <a:endParaRPr lang="en-US" dirty="0"/>
          </a:p>
        </p:txBody>
      </p:sp>
    </p:spTree>
    <p:extLst>
      <p:ext uri="{BB962C8B-B14F-4D97-AF65-F5344CB8AC3E}">
        <p14:creationId xmlns:p14="http://schemas.microsoft.com/office/powerpoint/2010/main" val="1307136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StrokeNet/ARCADIA Travel Reminders for </a:t>
            </a:r>
            <a:br>
              <a:rPr lang="en-US" sz="2400" b="1" dirty="0"/>
            </a:br>
            <a:r>
              <a:rPr lang="en-US" sz="2400" b="1" dirty="0"/>
              <a:t>11-13 Sep 2017</a:t>
            </a:r>
            <a:endParaRPr lang="en-US" sz="2400" dirty="0"/>
          </a:p>
        </p:txBody>
      </p:sp>
      <p:sp>
        <p:nvSpPr>
          <p:cNvPr id="3" name="Content Placeholder 2"/>
          <p:cNvSpPr>
            <a:spLocks noGrp="1"/>
          </p:cNvSpPr>
          <p:nvPr>
            <p:ph idx="1"/>
          </p:nvPr>
        </p:nvSpPr>
        <p:spPr/>
        <p:txBody>
          <a:bodyPr>
            <a:normAutofit fontScale="77500" lnSpcReduction="20000"/>
          </a:bodyPr>
          <a:lstStyle/>
          <a:p>
            <a:pPr algn="just"/>
            <a:r>
              <a:rPr lang="en-US" b="1" dirty="0"/>
              <a:t>StrokeNet</a:t>
            </a:r>
            <a:r>
              <a:rPr lang="en-US" dirty="0"/>
              <a:t> will reimburse TWO people from each RCC </a:t>
            </a:r>
            <a:r>
              <a:rPr lang="en-US" i="1" dirty="0"/>
              <a:t>ONE</a:t>
            </a:r>
            <a:r>
              <a:rPr lang="en-US" dirty="0"/>
              <a:t> night room and tax only (11-Sep). StrokeNet meeting attendees book their rooms SEPARATELY from ARCADIA attendees </a:t>
            </a:r>
            <a:r>
              <a:rPr lang="en-US" dirty="0">
                <a:solidFill>
                  <a:srgbClr val="FF0000"/>
                </a:solidFill>
              </a:rPr>
              <a:t>via the link provided </a:t>
            </a:r>
            <a:r>
              <a:rPr lang="en-US" dirty="0"/>
              <a:t>on the StrokeNet travel memo sent to all coordinators. StrokeNet participants book their own flight; these are not reimbursed by the NCC.</a:t>
            </a:r>
          </a:p>
          <a:p>
            <a:pPr algn="just"/>
            <a:r>
              <a:rPr lang="en-US" dirty="0"/>
              <a:t>Up to </a:t>
            </a:r>
            <a:r>
              <a:rPr lang="en-US" i="1" dirty="0"/>
              <a:t>FIVE</a:t>
            </a:r>
            <a:r>
              <a:rPr lang="en-US" dirty="0"/>
              <a:t> attendees can participate in the StrokeNet meeting from each RCC.  Coordinators RSVP to Rose with your five by </a:t>
            </a:r>
            <a:r>
              <a:rPr lang="en-US" dirty="0">
                <a:solidFill>
                  <a:srgbClr val="FF0000"/>
                </a:solidFill>
              </a:rPr>
              <a:t>19-August.</a:t>
            </a:r>
          </a:p>
          <a:p>
            <a:pPr algn="just"/>
            <a:r>
              <a:rPr lang="en-US" b="1" dirty="0"/>
              <a:t>ARCADIA</a:t>
            </a:r>
            <a:r>
              <a:rPr lang="en-US" dirty="0"/>
              <a:t> will cover the cost of TWO people from each </a:t>
            </a:r>
            <a:r>
              <a:rPr lang="en-US" b="1" u="sng" dirty="0">
                <a:solidFill>
                  <a:srgbClr val="FF0000"/>
                </a:solidFill>
              </a:rPr>
              <a:t>PERFORMING SITE </a:t>
            </a:r>
            <a:r>
              <a:rPr lang="en-US" dirty="0"/>
              <a:t>one night room and tax and airfare.  Please complete and return the flight travel form that Irene sent to you. Your flights will be made for you by DMS travel and a room will be reserved for you for one night (12-Sep). Any additional attendees need to RSVP to Irene and </a:t>
            </a:r>
            <a:r>
              <a:rPr lang="en-US" i="1" dirty="0">
                <a:solidFill>
                  <a:srgbClr val="FF0000"/>
                </a:solidFill>
              </a:rPr>
              <a:t>pay for their own travel</a:t>
            </a:r>
            <a:r>
              <a:rPr lang="en-US" dirty="0"/>
              <a:t>.  </a:t>
            </a:r>
          </a:p>
          <a:p>
            <a:pPr algn="just"/>
            <a:r>
              <a:rPr lang="en-US" b="1" u="sng" dirty="0"/>
              <a:t>NO ONE </a:t>
            </a:r>
            <a:r>
              <a:rPr lang="en-US" dirty="0"/>
              <a:t>should reserve directly through the hotel unless they are an extra</a:t>
            </a:r>
            <a:r>
              <a:rPr lang="en-US" i="1" dirty="0"/>
              <a:t> </a:t>
            </a:r>
            <a:r>
              <a:rPr lang="en-US" dirty="0"/>
              <a:t>ARCADIA participant </a:t>
            </a:r>
            <a:r>
              <a:rPr lang="en-US" i="1" dirty="0"/>
              <a:t>OR</a:t>
            </a:r>
            <a:r>
              <a:rPr lang="en-US" dirty="0"/>
              <a:t> the StrokeNet room block is full. </a:t>
            </a:r>
          </a:p>
          <a:p>
            <a:endParaRPr lang="en-US" dirty="0"/>
          </a:p>
        </p:txBody>
      </p:sp>
    </p:spTree>
    <p:extLst>
      <p:ext uri="{BB962C8B-B14F-4D97-AF65-F5344CB8AC3E}">
        <p14:creationId xmlns:p14="http://schemas.microsoft.com/office/powerpoint/2010/main" val="113582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Recognized NIH Trials</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Study Updates:</a:t>
            </a:r>
          </a:p>
          <a:p>
            <a:pPr marL="0" indent="0">
              <a:buNone/>
            </a:pPr>
            <a:r>
              <a:rPr lang="en-US" dirty="0" smtClean="0">
                <a:solidFill>
                  <a:schemeClr val="tx1">
                    <a:lumMod val="75000"/>
                    <a:lumOff val="25000"/>
                  </a:schemeClr>
                </a:solidFill>
              </a:rPr>
              <a:t>    </a:t>
            </a:r>
          </a:p>
          <a:p>
            <a:r>
              <a:rPr lang="en-US" dirty="0" smtClean="0">
                <a:solidFill>
                  <a:schemeClr val="tx1"/>
                </a:solidFill>
              </a:rPr>
              <a:t>POINT</a:t>
            </a:r>
          </a:p>
          <a:p>
            <a:r>
              <a:rPr lang="en-US" dirty="0" smtClean="0">
                <a:solidFill>
                  <a:schemeClr val="tx1"/>
                </a:solidFill>
              </a:rPr>
              <a:t>SHINE</a:t>
            </a:r>
          </a:p>
          <a:p>
            <a:r>
              <a:rPr lang="en-US" dirty="0" smtClean="0">
                <a:solidFill>
                  <a:schemeClr val="tx1"/>
                </a:solidFill>
              </a:rPr>
              <a:t>ATTACH 2</a:t>
            </a:r>
          </a:p>
          <a:p>
            <a:r>
              <a:rPr lang="en-US" dirty="0" smtClean="0">
                <a:solidFill>
                  <a:schemeClr val="tx1"/>
                </a:solidFill>
              </a:rPr>
              <a:t>MISTIE 3</a:t>
            </a:r>
          </a:p>
          <a:p>
            <a:r>
              <a:rPr lang="en-US" dirty="0" smtClean="0">
                <a:solidFill>
                  <a:schemeClr val="tx1"/>
                </a:solidFill>
              </a:rPr>
              <a:t>RHAPSODY</a:t>
            </a:r>
            <a:endParaRPr lang="en-US" dirty="0">
              <a:solidFill>
                <a:schemeClr val="tx1"/>
              </a:solidFill>
            </a:endParaRPr>
          </a:p>
        </p:txBody>
      </p:sp>
    </p:spTree>
    <p:extLst>
      <p:ext uri="{BB962C8B-B14F-4D97-AF65-F5344CB8AC3E}">
        <p14:creationId xmlns:p14="http://schemas.microsoft.com/office/powerpoint/2010/main" val="14630581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919</TotalTime>
  <Words>1154</Words>
  <Application>Microsoft Office PowerPoint</Application>
  <PresentationFormat>On-screen Show (4:3)</PresentationFormat>
  <Paragraphs>187</Paragraphs>
  <Slides>29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Century Gothic</vt:lpstr>
      <vt:lpstr>Courier New</vt:lpstr>
      <vt:lpstr>Palatino Linotype</vt:lpstr>
      <vt:lpstr>Times New Roman</vt:lpstr>
      <vt:lpstr>Verdana</vt:lpstr>
      <vt:lpstr>Executive</vt:lpstr>
      <vt:lpstr>Coordinator Webinar and Round Table Discussion</vt:lpstr>
      <vt:lpstr>Coordinator Call Announcements and Reminders</vt:lpstr>
      <vt:lpstr>Project Updates TELE-REHAB</vt:lpstr>
      <vt:lpstr>Project Updates i-DEF</vt:lpstr>
      <vt:lpstr>Project Updates CREST 2 </vt:lpstr>
      <vt:lpstr>Project Updates  DEFUSE 3</vt:lpstr>
      <vt:lpstr>Project Updates ARCARDIA</vt:lpstr>
      <vt:lpstr>StrokeNet/ARCADIA Travel Reminders for  11-13 Sep 2017</vt:lpstr>
      <vt:lpstr>Project Updates Recognized NIH Trials</vt:lpstr>
      <vt:lpstr>NCC Updates</vt:lpstr>
      <vt:lpstr>Data Management Center Updates</vt:lpstr>
      <vt:lpstr>CIRB Updates</vt:lpstr>
      <vt:lpstr>NINDS Q/A</vt:lpstr>
      <vt:lpstr>Roundtable Discussion</vt:lpstr>
      <vt:lpstr>Metrics/Data</vt:lpstr>
      <vt:lpstr>Metrics/Data</vt:lpstr>
      <vt:lpstr>Metrics/Data</vt:lpstr>
      <vt:lpstr>Metrics/Data</vt:lpstr>
      <vt:lpstr>Metrics/Data</vt:lpstr>
      <vt:lpstr>Metrics/Data</vt:lpstr>
      <vt:lpstr>Metrics/Data</vt:lpstr>
      <vt:lpstr>Metrics/Data</vt:lpstr>
      <vt:lpstr>Metrics/Data</vt:lpstr>
      <vt:lpstr>Metrics/Data</vt:lpstr>
      <vt:lpstr>RCC Orientation Tool</vt:lpstr>
      <vt:lpstr>RCC Orientation Tool</vt:lpstr>
      <vt:lpstr>RCC Orientation Tool</vt:lpstr>
      <vt:lpstr>General Information and Updates</vt:lpstr>
      <vt:lpstr>General Information and Reminders</vt:lpstr>
    </vt:vector>
  </TitlesOfParts>
  <Company>University of Michigan Hospital and Health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Webinar Round Table Discussion</dc:title>
  <dc:creator>Goldfarb, Sherry</dc:creator>
  <cp:lastModifiedBy>Sester, Regina (sesterrj)</cp:lastModifiedBy>
  <cp:revision>76</cp:revision>
  <dcterms:created xsi:type="dcterms:W3CDTF">2016-10-11T15:38:23Z</dcterms:created>
  <dcterms:modified xsi:type="dcterms:W3CDTF">2017-07-27T13:32:21Z</dcterms:modified>
</cp:coreProperties>
</file>