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4" r:id="rId3"/>
    <p:sldId id="258" r:id="rId4"/>
    <p:sldId id="262" r:id="rId5"/>
    <p:sldId id="263" r:id="rId6"/>
    <p:sldId id="275" r:id="rId7"/>
    <p:sldId id="276" r:id="rId8"/>
    <p:sldId id="286" r:id="rId9"/>
    <p:sldId id="287" r:id="rId10"/>
    <p:sldId id="285" r:id="rId11"/>
    <p:sldId id="282" r:id="rId12"/>
    <p:sldId id="257" r:id="rId13"/>
    <p:sldId id="283" r:id="rId14"/>
    <p:sldId id="264" r:id="rId15"/>
    <p:sldId id="265" r:id="rId16"/>
    <p:sldId id="266" r:id="rId17"/>
    <p:sldId id="268" r:id="rId18"/>
    <p:sldId id="270" r:id="rId19"/>
    <p:sldId id="271" r:id="rId20"/>
    <p:sldId id="272" r:id="rId21"/>
    <p:sldId id="273" r:id="rId22"/>
    <p:sldId id="274" r:id="rId23"/>
    <p:sldId id="269" r:id="rId24"/>
    <p:sldId id="293" r:id="rId25"/>
    <p:sldId id="294" r:id="rId26"/>
    <p:sldId id="298" r:id="rId27"/>
    <p:sldId id="295" r:id="rId28"/>
    <p:sldId id="297" r:id="rId29"/>
    <p:sldId id="299" r:id="rId30"/>
    <p:sldId id="292" r:id="rId31"/>
    <p:sldId id="296" r:id="rId32"/>
    <p:sldId id="300" r:id="rId33"/>
    <p:sldId id="30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6F8F57-2187-449D-A120-0756A2EF2A0E}" v="9" dt="2025-02-26T13:52:41.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7" d="100"/>
          <a:sy n="67" d="100"/>
        </p:scale>
        <p:origin x="10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D2313-460C-452C-A188-671BDCE3EAE9}"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AF494-ED57-495E-B7F8-81FDA8D2D1ED}" type="slidenum">
              <a:rPr lang="en-US" smtClean="0"/>
              <a:t>‹#›</a:t>
            </a:fld>
            <a:endParaRPr lang="en-US"/>
          </a:p>
        </p:txBody>
      </p:sp>
    </p:spTree>
    <p:extLst>
      <p:ext uri="{BB962C8B-B14F-4D97-AF65-F5344CB8AC3E}">
        <p14:creationId xmlns:p14="http://schemas.microsoft.com/office/powerpoint/2010/main" val="147605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now going to go through the process of obtaining and using short forms. StrokeNet uses 2 central IRBs for their trials, UC IRB and ADVARRA, and I am going to explain the process for both central IRBs, starting with the UC IRB.</a:t>
            </a:r>
          </a:p>
        </p:txBody>
      </p:sp>
      <p:sp>
        <p:nvSpPr>
          <p:cNvPr id="4" name="Slide Number Placeholder 3"/>
          <p:cNvSpPr>
            <a:spLocks noGrp="1"/>
          </p:cNvSpPr>
          <p:nvPr>
            <p:ph type="sldNum" sz="quarter" idx="5"/>
          </p:nvPr>
        </p:nvSpPr>
        <p:spPr/>
        <p:txBody>
          <a:bodyPr/>
          <a:lstStyle/>
          <a:p>
            <a:fld id="{49BAF494-ED57-495E-B7F8-81FDA8D2D1ED}" type="slidenum">
              <a:rPr lang="en-US" smtClean="0"/>
              <a:t>2</a:t>
            </a:fld>
            <a:endParaRPr lang="en-US"/>
          </a:p>
        </p:txBody>
      </p:sp>
    </p:spTree>
    <p:extLst>
      <p:ext uri="{BB962C8B-B14F-4D97-AF65-F5344CB8AC3E}">
        <p14:creationId xmlns:p14="http://schemas.microsoft.com/office/powerpoint/2010/main" val="40029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am going to hand it over to Jama to continue the discussion.</a:t>
            </a:r>
          </a:p>
        </p:txBody>
      </p:sp>
      <p:sp>
        <p:nvSpPr>
          <p:cNvPr id="4" name="Slide Number Placeholder 3"/>
          <p:cNvSpPr>
            <a:spLocks noGrp="1"/>
          </p:cNvSpPr>
          <p:nvPr>
            <p:ph type="sldNum" sz="quarter" idx="5"/>
          </p:nvPr>
        </p:nvSpPr>
        <p:spPr/>
        <p:txBody>
          <a:bodyPr/>
          <a:lstStyle/>
          <a:p>
            <a:fld id="{49BAF494-ED57-495E-B7F8-81FDA8D2D1ED}" type="slidenum">
              <a:rPr lang="en-US" smtClean="0"/>
              <a:t>23</a:t>
            </a:fld>
            <a:endParaRPr lang="en-US"/>
          </a:p>
        </p:txBody>
      </p:sp>
    </p:spTree>
    <p:extLst>
      <p:ext uri="{BB962C8B-B14F-4D97-AF65-F5344CB8AC3E}">
        <p14:creationId xmlns:p14="http://schemas.microsoft.com/office/powerpoint/2010/main" val="32706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walk you through exactly how to locate the short form documents in </a:t>
            </a:r>
            <a:r>
              <a:rPr lang="en-US" dirty="0" err="1"/>
              <a:t>WebDCU</a:t>
            </a:r>
            <a:r>
              <a:rPr lang="en-US" dirty="0"/>
              <a:t>.</a:t>
            </a:r>
          </a:p>
        </p:txBody>
      </p:sp>
      <p:sp>
        <p:nvSpPr>
          <p:cNvPr id="4" name="Slide Number Placeholder 3"/>
          <p:cNvSpPr>
            <a:spLocks noGrp="1"/>
          </p:cNvSpPr>
          <p:nvPr>
            <p:ph type="sldNum" sz="quarter" idx="5"/>
          </p:nvPr>
        </p:nvSpPr>
        <p:spPr/>
        <p:txBody>
          <a:bodyPr/>
          <a:lstStyle/>
          <a:p>
            <a:fld id="{49BAF494-ED57-495E-B7F8-81FDA8D2D1ED}" type="slidenum">
              <a:rPr lang="en-US" smtClean="0"/>
              <a:t>3</a:t>
            </a:fld>
            <a:endParaRPr lang="en-US"/>
          </a:p>
        </p:txBody>
      </p:sp>
    </p:spTree>
    <p:extLst>
      <p:ext uri="{BB962C8B-B14F-4D97-AF65-F5344CB8AC3E}">
        <p14:creationId xmlns:p14="http://schemas.microsoft.com/office/powerpoint/2010/main" val="163046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 to </a:t>
            </a:r>
            <a:r>
              <a:rPr lang="en-US" dirty="0" err="1"/>
              <a:t>WebDCU</a:t>
            </a:r>
            <a:r>
              <a:rPr lang="en-US" dirty="0"/>
              <a:t> and go to your trials page. You click on Toolbox and then Project Document.</a:t>
            </a:r>
          </a:p>
          <a:p>
            <a:r>
              <a:rPr lang="en-US" dirty="0"/>
              <a:t>This will bring up a list of documents that you can sort. If you click on one under the Category Column listed as Instructions it will show up in the box at the top, as highlighted in the picture. You can then filter by clicking on the equal sign.</a:t>
            </a:r>
          </a:p>
        </p:txBody>
      </p:sp>
      <p:sp>
        <p:nvSpPr>
          <p:cNvPr id="4" name="Slide Number Placeholder 3"/>
          <p:cNvSpPr>
            <a:spLocks noGrp="1"/>
          </p:cNvSpPr>
          <p:nvPr>
            <p:ph type="sldNum" sz="quarter" idx="5"/>
          </p:nvPr>
        </p:nvSpPr>
        <p:spPr/>
        <p:txBody>
          <a:bodyPr/>
          <a:lstStyle/>
          <a:p>
            <a:fld id="{49BAF494-ED57-495E-B7F8-81FDA8D2D1ED}" type="slidenum">
              <a:rPr lang="en-US" smtClean="0"/>
              <a:t>4</a:t>
            </a:fld>
            <a:endParaRPr lang="en-US"/>
          </a:p>
        </p:txBody>
      </p:sp>
    </p:spTree>
    <p:extLst>
      <p:ext uri="{BB962C8B-B14F-4D97-AF65-F5344CB8AC3E}">
        <p14:creationId xmlns:p14="http://schemas.microsoft.com/office/powerpoint/2010/main" val="133416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then bring up a list of all instruction documents. One of those documents listed should have a name similar to “Translated Short Form Consent and CA Bill of Rights Instructions”</a:t>
            </a:r>
          </a:p>
          <a:p>
            <a:r>
              <a:rPr lang="en-US" dirty="0"/>
              <a:t>Click on the pdf to open. The file opened will be the instructions on how to use a SF and will have a link at the bottom. </a:t>
            </a:r>
          </a:p>
        </p:txBody>
      </p:sp>
      <p:sp>
        <p:nvSpPr>
          <p:cNvPr id="4" name="Slide Number Placeholder 3"/>
          <p:cNvSpPr>
            <a:spLocks noGrp="1"/>
          </p:cNvSpPr>
          <p:nvPr>
            <p:ph type="sldNum" sz="quarter" idx="5"/>
          </p:nvPr>
        </p:nvSpPr>
        <p:spPr/>
        <p:txBody>
          <a:bodyPr/>
          <a:lstStyle/>
          <a:p>
            <a:fld id="{49BAF494-ED57-495E-B7F8-81FDA8D2D1ED}" type="slidenum">
              <a:rPr lang="en-US" smtClean="0"/>
              <a:t>5</a:t>
            </a:fld>
            <a:endParaRPr lang="en-US"/>
          </a:p>
        </p:txBody>
      </p:sp>
    </p:spTree>
    <p:extLst>
      <p:ext uri="{BB962C8B-B14F-4D97-AF65-F5344CB8AC3E}">
        <p14:creationId xmlns:p14="http://schemas.microsoft.com/office/powerpoint/2010/main" val="102347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the process of how to locate the SFs for the UC IRB. Now I will review how to use the SFs.</a:t>
            </a:r>
          </a:p>
        </p:txBody>
      </p:sp>
      <p:sp>
        <p:nvSpPr>
          <p:cNvPr id="4" name="Slide Number Placeholder 3"/>
          <p:cNvSpPr>
            <a:spLocks noGrp="1"/>
          </p:cNvSpPr>
          <p:nvPr>
            <p:ph type="sldNum" sz="quarter" idx="5"/>
          </p:nvPr>
        </p:nvSpPr>
        <p:spPr/>
        <p:txBody>
          <a:bodyPr/>
          <a:lstStyle/>
          <a:p>
            <a:fld id="{49BAF494-ED57-495E-B7F8-81FDA8D2D1ED}" type="slidenum">
              <a:rPr lang="en-US" smtClean="0"/>
              <a:t>7</a:t>
            </a:fld>
            <a:endParaRPr lang="en-US"/>
          </a:p>
        </p:txBody>
      </p:sp>
    </p:spTree>
    <p:extLst>
      <p:ext uri="{BB962C8B-B14F-4D97-AF65-F5344CB8AC3E}">
        <p14:creationId xmlns:p14="http://schemas.microsoft.com/office/powerpoint/2010/main" val="320922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9C9B5-5E18-43CE-B5F1-364D8D739435}" type="slidenum">
              <a:rPr lang="en-US" smtClean="0"/>
              <a:t>10</a:t>
            </a:fld>
            <a:endParaRPr lang="en-US"/>
          </a:p>
        </p:txBody>
      </p:sp>
    </p:spTree>
    <p:extLst>
      <p:ext uri="{BB962C8B-B14F-4D97-AF65-F5344CB8AC3E}">
        <p14:creationId xmlns:p14="http://schemas.microsoft.com/office/powerpoint/2010/main" val="4118472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the UC IRB process. We are now going to switch to the ADVARRA IRB process.</a:t>
            </a:r>
          </a:p>
        </p:txBody>
      </p:sp>
      <p:sp>
        <p:nvSpPr>
          <p:cNvPr id="4" name="Slide Number Placeholder 3"/>
          <p:cNvSpPr>
            <a:spLocks noGrp="1"/>
          </p:cNvSpPr>
          <p:nvPr>
            <p:ph type="sldNum" sz="quarter" idx="5"/>
          </p:nvPr>
        </p:nvSpPr>
        <p:spPr/>
        <p:txBody>
          <a:bodyPr/>
          <a:lstStyle/>
          <a:p>
            <a:fld id="{49BAF494-ED57-495E-B7F8-81FDA8D2D1ED}" type="slidenum">
              <a:rPr lang="en-US" smtClean="0"/>
              <a:t>11</a:t>
            </a:fld>
            <a:endParaRPr lang="en-US"/>
          </a:p>
        </p:txBody>
      </p:sp>
    </p:spTree>
    <p:extLst>
      <p:ext uri="{BB962C8B-B14F-4D97-AF65-F5344CB8AC3E}">
        <p14:creationId xmlns:p14="http://schemas.microsoft.com/office/powerpoint/2010/main" val="2213671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BAF494-ED57-495E-B7F8-81FDA8D2D1ED}" type="slidenum">
              <a:rPr lang="en-US" smtClean="0"/>
              <a:t>14</a:t>
            </a:fld>
            <a:endParaRPr lang="en-US"/>
          </a:p>
        </p:txBody>
      </p:sp>
    </p:spTree>
    <p:extLst>
      <p:ext uri="{BB962C8B-B14F-4D97-AF65-F5344CB8AC3E}">
        <p14:creationId xmlns:p14="http://schemas.microsoft.com/office/powerpoint/2010/main" val="4185547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the ADVARRA SF process</a:t>
            </a:r>
          </a:p>
        </p:txBody>
      </p:sp>
      <p:sp>
        <p:nvSpPr>
          <p:cNvPr id="4" name="Slide Number Placeholder 3"/>
          <p:cNvSpPr>
            <a:spLocks noGrp="1"/>
          </p:cNvSpPr>
          <p:nvPr>
            <p:ph type="sldNum" sz="quarter" idx="5"/>
          </p:nvPr>
        </p:nvSpPr>
        <p:spPr/>
        <p:txBody>
          <a:bodyPr/>
          <a:lstStyle/>
          <a:p>
            <a:fld id="{49BAF494-ED57-495E-B7F8-81FDA8D2D1ED}" type="slidenum">
              <a:rPr lang="en-US" smtClean="0"/>
              <a:t>22</a:t>
            </a:fld>
            <a:endParaRPr lang="en-US"/>
          </a:p>
        </p:txBody>
      </p:sp>
    </p:spTree>
    <p:extLst>
      <p:ext uri="{BB962C8B-B14F-4D97-AF65-F5344CB8AC3E}">
        <p14:creationId xmlns:p14="http://schemas.microsoft.com/office/powerpoint/2010/main" val="3690300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064A1-A9ED-83C4-500F-15025CF934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3B4367-9176-2884-B02A-3266FD65EC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4C0FED-B033-FB11-C972-7018B6BDC62B}"/>
              </a:ext>
            </a:extLst>
          </p:cNvPr>
          <p:cNvSpPr>
            <a:spLocks noGrp="1"/>
          </p:cNvSpPr>
          <p:nvPr>
            <p:ph type="dt" sz="half" idx="10"/>
          </p:nvPr>
        </p:nvSpPr>
        <p:spPr/>
        <p:txBody>
          <a:bodyPr/>
          <a:lstStyle/>
          <a:p>
            <a:fld id="{577464B2-D065-451A-96A8-A5A3D5ABD154}" type="datetimeFigureOut">
              <a:rPr lang="en-US" smtClean="0"/>
              <a:t>2/26/2025</a:t>
            </a:fld>
            <a:endParaRPr lang="en-US"/>
          </a:p>
        </p:txBody>
      </p:sp>
      <p:sp>
        <p:nvSpPr>
          <p:cNvPr id="5" name="Footer Placeholder 4">
            <a:extLst>
              <a:ext uri="{FF2B5EF4-FFF2-40B4-BE49-F238E27FC236}">
                <a16:creationId xmlns:a16="http://schemas.microsoft.com/office/drawing/2014/main" id="{FA9E6A7D-E154-A5A6-0DD6-0033EE7A2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0B1AE-2429-489A-2E9C-CC8BEE58C3D1}"/>
              </a:ext>
            </a:extLst>
          </p:cNvPr>
          <p:cNvSpPr>
            <a:spLocks noGrp="1"/>
          </p:cNvSpPr>
          <p:nvPr>
            <p:ph type="sldNum" sz="quarter" idx="12"/>
          </p:nvPr>
        </p:nvSpPr>
        <p:spPr/>
        <p:txBody>
          <a:bodyPr/>
          <a:lstStyle/>
          <a:p>
            <a:fld id="{E9E02DAE-6C8B-4646-8D42-BA83E8594784}" type="slidenum">
              <a:rPr lang="en-US" smtClean="0"/>
              <a:t>‹#›</a:t>
            </a:fld>
            <a:endParaRPr lang="en-US"/>
          </a:p>
        </p:txBody>
      </p:sp>
    </p:spTree>
    <p:extLst>
      <p:ext uri="{BB962C8B-B14F-4D97-AF65-F5344CB8AC3E}">
        <p14:creationId xmlns:p14="http://schemas.microsoft.com/office/powerpoint/2010/main" val="13528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52E4-8BB6-CED5-0031-004012A5A4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78C073-A382-A84D-2DE3-4201AC0F3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904BC-3400-683C-3360-7A51A4F7D746}"/>
              </a:ext>
            </a:extLst>
          </p:cNvPr>
          <p:cNvSpPr>
            <a:spLocks noGrp="1"/>
          </p:cNvSpPr>
          <p:nvPr>
            <p:ph type="dt" sz="half" idx="10"/>
          </p:nvPr>
        </p:nvSpPr>
        <p:spPr/>
        <p:txBody>
          <a:bodyPr/>
          <a:lstStyle/>
          <a:p>
            <a:fld id="{577464B2-D065-451A-96A8-A5A3D5ABD154}" type="datetimeFigureOut">
              <a:rPr lang="en-US" smtClean="0"/>
              <a:t>2/26/2025</a:t>
            </a:fld>
            <a:endParaRPr lang="en-US"/>
          </a:p>
        </p:txBody>
      </p:sp>
      <p:sp>
        <p:nvSpPr>
          <p:cNvPr id="5" name="Footer Placeholder 4">
            <a:extLst>
              <a:ext uri="{FF2B5EF4-FFF2-40B4-BE49-F238E27FC236}">
                <a16:creationId xmlns:a16="http://schemas.microsoft.com/office/drawing/2014/main" id="{7F54115F-480D-97F8-B1EA-CCCE19ACB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B8370-6B86-3FC8-9609-2DAEA64F4676}"/>
              </a:ext>
            </a:extLst>
          </p:cNvPr>
          <p:cNvSpPr>
            <a:spLocks noGrp="1"/>
          </p:cNvSpPr>
          <p:nvPr>
            <p:ph type="sldNum" sz="quarter" idx="12"/>
          </p:nvPr>
        </p:nvSpPr>
        <p:spPr/>
        <p:txBody>
          <a:bodyPr/>
          <a:lstStyle/>
          <a:p>
            <a:fld id="{E9E02DAE-6C8B-4646-8D42-BA83E8594784}" type="slidenum">
              <a:rPr lang="en-US" smtClean="0"/>
              <a:t>‹#›</a:t>
            </a:fld>
            <a:endParaRPr lang="en-US"/>
          </a:p>
        </p:txBody>
      </p:sp>
    </p:spTree>
    <p:extLst>
      <p:ext uri="{BB962C8B-B14F-4D97-AF65-F5344CB8AC3E}">
        <p14:creationId xmlns:p14="http://schemas.microsoft.com/office/powerpoint/2010/main" val="160974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8B09D7-7CCD-FFDD-E2FF-51D6935067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156AD6-D793-39A9-B9E3-C2D2DE3FA2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0C666-0C80-8C08-349A-E0EF83073799}"/>
              </a:ext>
            </a:extLst>
          </p:cNvPr>
          <p:cNvSpPr>
            <a:spLocks noGrp="1"/>
          </p:cNvSpPr>
          <p:nvPr>
            <p:ph type="dt" sz="half" idx="10"/>
          </p:nvPr>
        </p:nvSpPr>
        <p:spPr/>
        <p:txBody>
          <a:bodyPr/>
          <a:lstStyle/>
          <a:p>
            <a:fld id="{577464B2-D065-451A-96A8-A5A3D5ABD154}" type="datetimeFigureOut">
              <a:rPr lang="en-US" smtClean="0"/>
              <a:t>2/26/2025</a:t>
            </a:fld>
            <a:endParaRPr lang="en-US"/>
          </a:p>
        </p:txBody>
      </p:sp>
      <p:sp>
        <p:nvSpPr>
          <p:cNvPr id="5" name="Footer Placeholder 4">
            <a:extLst>
              <a:ext uri="{FF2B5EF4-FFF2-40B4-BE49-F238E27FC236}">
                <a16:creationId xmlns:a16="http://schemas.microsoft.com/office/drawing/2014/main" id="{312A60DF-89ED-56C0-040C-64849A812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40D59-D6BF-6C6D-BC7A-D2076BFA65A6}"/>
              </a:ext>
            </a:extLst>
          </p:cNvPr>
          <p:cNvSpPr>
            <a:spLocks noGrp="1"/>
          </p:cNvSpPr>
          <p:nvPr>
            <p:ph type="sldNum" sz="quarter" idx="12"/>
          </p:nvPr>
        </p:nvSpPr>
        <p:spPr/>
        <p:txBody>
          <a:bodyPr/>
          <a:lstStyle/>
          <a:p>
            <a:fld id="{E9E02DAE-6C8B-4646-8D42-BA83E8594784}" type="slidenum">
              <a:rPr lang="en-US" smtClean="0"/>
              <a:t>‹#›</a:t>
            </a:fld>
            <a:endParaRPr lang="en-US"/>
          </a:p>
        </p:txBody>
      </p:sp>
    </p:spTree>
    <p:extLst>
      <p:ext uri="{BB962C8B-B14F-4D97-AF65-F5344CB8AC3E}">
        <p14:creationId xmlns:p14="http://schemas.microsoft.com/office/powerpoint/2010/main" val="336674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D338-25B2-4E3B-D4BA-512AA8858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8F0968-F7AB-AB94-2A53-B49434B8C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EC3FC-F01D-9EEA-D78F-63511AED6E3F}"/>
              </a:ext>
            </a:extLst>
          </p:cNvPr>
          <p:cNvSpPr>
            <a:spLocks noGrp="1"/>
          </p:cNvSpPr>
          <p:nvPr>
            <p:ph type="dt" sz="half" idx="10"/>
          </p:nvPr>
        </p:nvSpPr>
        <p:spPr/>
        <p:txBody>
          <a:bodyPr/>
          <a:lstStyle/>
          <a:p>
            <a:fld id="{577464B2-D065-451A-96A8-A5A3D5ABD154}" type="datetimeFigureOut">
              <a:rPr lang="en-US" smtClean="0"/>
              <a:t>2/26/2025</a:t>
            </a:fld>
            <a:endParaRPr lang="en-US"/>
          </a:p>
        </p:txBody>
      </p:sp>
      <p:sp>
        <p:nvSpPr>
          <p:cNvPr id="5" name="Footer Placeholder 4">
            <a:extLst>
              <a:ext uri="{FF2B5EF4-FFF2-40B4-BE49-F238E27FC236}">
                <a16:creationId xmlns:a16="http://schemas.microsoft.com/office/drawing/2014/main" id="{69E56157-FF55-CD3F-6383-DA81A119F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33DF2-C90E-9095-1938-613790F51678}"/>
              </a:ext>
            </a:extLst>
          </p:cNvPr>
          <p:cNvSpPr>
            <a:spLocks noGrp="1"/>
          </p:cNvSpPr>
          <p:nvPr>
            <p:ph type="sldNum" sz="quarter" idx="12"/>
          </p:nvPr>
        </p:nvSpPr>
        <p:spPr/>
        <p:txBody>
          <a:bodyPr/>
          <a:lstStyle/>
          <a:p>
            <a:fld id="{E9E02DAE-6C8B-4646-8D42-BA83E8594784}" type="slidenum">
              <a:rPr lang="en-US" smtClean="0"/>
              <a:t>‹#›</a:t>
            </a:fld>
            <a:endParaRPr lang="en-US"/>
          </a:p>
        </p:txBody>
      </p:sp>
    </p:spTree>
    <p:extLst>
      <p:ext uri="{BB962C8B-B14F-4D97-AF65-F5344CB8AC3E}">
        <p14:creationId xmlns:p14="http://schemas.microsoft.com/office/powerpoint/2010/main" val="3968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AB0A-8BDA-39AF-11DC-02368E8D85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44C814-DA67-9681-10AB-AE0CF71C9A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61F39E-4962-F2EF-636F-66EF1B8FFFC1}"/>
              </a:ext>
            </a:extLst>
          </p:cNvPr>
          <p:cNvSpPr>
            <a:spLocks noGrp="1"/>
          </p:cNvSpPr>
          <p:nvPr>
            <p:ph type="dt" sz="half" idx="10"/>
          </p:nvPr>
        </p:nvSpPr>
        <p:spPr/>
        <p:txBody>
          <a:bodyPr/>
          <a:lstStyle/>
          <a:p>
            <a:fld id="{577464B2-D065-451A-96A8-A5A3D5ABD154}" type="datetimeFigureOut">
              <a:rPr lang="en-US" smtClean="0"/>
              <a:t>2/26/2025</a:t>
            </a:fld>
            <a:endParaRPr lang="en-US"/>
          </a:p>
        </p:txBody>
      </p:sp>
      <p:sp>
        <p:nvSpPr>
          <p:cNvPr id="5" name="Footer Placeholder 4">
            <a:extLst>
              <a:ext uri="{FF2B5EF4-FFF2-40B4-BE49-F238E27FC236}">
                <a16:creationId xmlns:a16="http://schemas.microsoft.com/office/drawing/2014/main" id="{80C8F39D-1BD5-766C-6BD6-5D1C4CA2D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A1D4F-1A91-2FB5-17E9-F20A954680C6}"/>
              </a:ext>
            </a:extLst>
          </p:cNvPr>
          <p:cNvSpPr>
            <a:spLocks noGrp="1"/>
          </p:cNvSpPr>
          <p:nvPr>
            <p:ph type="sldNum" sz="quarter" idx="12"/>
          </p:nvPr>
        </p:nvSpPr>
        <p:spPr/>
        <p:txBody>
          <a:bodyPr/>
          <a:lstStyle/>
          <a:p>
            <a:fld id="{E9E02DAE-6C8B-4646-8D42-BA83E8594784}" type="slidenum">
              <a:rPr lang="en-US" smtClean="0"/>
              <a:t>‹#›</a:t>
            </a:fld>
            <a:endParaRPr lang="en-US"/>
          </a:p>
        </p:txBody>
      </p:sp>
    </p:spTree>
    <p:extLst>
      <p:ext uri="{BB962C8B-B14F-4D97-AF65-F5344CB8AC3E}">
        <p14:creationId xmlns:p14="http://schemas.microsoft.com/office/powerpoint/2010/main" val="78231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031F-5CB6-2BCE-0278-8D5677F41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E70739-BEAC-B6E5-77C8-85685CBEE4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2C3118-6CF7-26AC-E752-5C754EED84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7495E8-B2EF-70D9-5784-9C475E897C80}"/>
              </a:ext>
            </a:extLst>
          </p:cNvPr>
          <p:cNvSpPr>
            <a:spLocks noGrp="1"/>
          </p:cNvSpPr>
          <p:nvPr>
            <p:ph type="dt" sz="half" idx="10"/>
          </p:nvPr>
        </p:nvSpPr>
        <p:spPr/>
        <p:txBody>
          <a:bodyPr/>
          <a:lstStyle/>
          <a:p>
            <a:fld id="{577464B2-D065-451A-96A8-A5A3D5ABD154}" type="datetimeFigureOut">
              <a:rPr lang="en-US" smtClean="0"/>
              <a:t>2/26/2025</a:t>
            </a:fld>
            <a:endParaRPr lang="en-US"/>
          </a:p>
        </p:txBody>
      </p:sp>
      <p:sp>
        <p:nvSpPr>
          <p:cNvPr id="6" name="Footer Placeholder 5">
            <a:extLst>
              <a:ext uri="{FF2B5EF4-FFF2-40B4-BE49-F238E27FC236}">
                <a16:creationId xmlns:a16="http://schemas.microsoft.com/office/drawing/2014/main" id="{F979BFC3-8B83-3BB5-BC28-B98968B71E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2B306-64A5-4EED-379C-F943D094DCF2}"/>
              </a:ext>
            </a:extLst>
          </p:cNvPr>
          <p:cNvSpPr>
            <a:spLocks noGrp="1"/>
          </p:cNvSpPr>
          <p:nvPr>
            <p:ph type="sldNum" sz="quarter" idx="12"/>
          </p:nvPr>
        </p:nvSpPr>
        <p:spPr/>
        <p:txBody>
          <a:bodyPr/>
          <a:lstStyle/>
          <a:p>
            <a:fld id="{E9E02DAE-6C8B-4646-8D42-BA83E8594784}" type="slidenum">
              <a:rPr lang="en-US" smtClean="0"/>
              <a:t>‹#›</a:t>
            </a:fld>
            <a:endParaRPr lang="en-US"/>
          </a:p>
        </p:txBody>
      </p:sp>
    </p:spTree>
    <p:extLst>
      <p:ext uri="{BB962C8B-B14F-4D97-AF65-F5344CB8AC3E}">
        <p14:creationId xmlns:p14="http://schemas.microsoft.com/office/powerpoint/2010/main" val="114392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75756-4393-A765-58DC-C43DB0084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419B3C-12B0-CC18-DBB8-51009D8CBD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048C18-6C65-9F20-7717-DE71FFC01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D1ACC9-156E-D3D3-A69B-81EA7AE39A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7D7025-98A9-B855-954C-811C1C77CE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7A84CB-105A-F8B4-6CA9-6AA070E79CE6}"/>
              </a:ext>
            </a:extLst>
          </p:cNvPr>
          <p:cNvSpPr>
            <a:spLocks noGrp="1"/>
          </p:cNvSpPr>
          <p:nvPr>
            <p:ph type="dt" sz="half" idx="10"/>
          </p:nvPr>
        </p:nvSpPr>
        <p:spPr/>
        <p:txBody>
          <a:bodyPr/>
          <a:lstStyle/>
          <a:p>
            <a:fld id="{577464B2-D065-451A-96A8-A5A3D5ABD154}" type="datetimeFigureOut">
              <a:rPr lang="en-US" smtClean="0"/>
              <a:t>2/26/2025</a:t>
            </a:fld>
            <a:endParaRPr lang="en-US"/>
          </a:p>
        </p:txBody>
      </p:sp>
      <p:sp>
        <p:nvSpPr>
          <p:cNvPr id="8" name="Footer Placeholder 7">
            <a:extLst>
              <a:ext uri="{FF2B5EF4-FFF2-40B4-BE49-F238E27FC236}">
                <a16:creationId xmlns:a16="http://schemas.microsoft.com/office/drawing/2014/main" id="{D610518B-DE58-897D-A47A-944C7B8E52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3FE330-2E1D-6B7F-8849-808EC12D9F66}"/>
              </a:ext>
            </a:extLst>
          </p:cNvPr>
          <p:cNvSpPr>
            <a:spLocks noGrp="1"/>
          </p:cNvSpPr>
          <p:nvPr>
            <p:ph type="sldNum" sz="quarter" idx="12"/>
          </p:nvPr>
        </p:nvSpPr>
        <p:spPr/>
        <p:txBody>
          <a:bodyPr/>
          <a:lstStyle/>
          <a:p>
            <a:fld id="{E9E02DAE-6C8B-4646-8D42-BA83E8594784}" type="slidenum">
              <a:rPr lang="en-US" smtClean="0"/>
              <a:t>‹#›</a:t>
            </a:fld>
            <a:endParaRPr lang="en-US"/>
          </a:p>
        </p:txBody>
      </p:sp>
    </p:spTree>
    <p:extLst>
      <p:ext uri="{BB962C8B-B14F-4D97-AF65-F5344CB8AC3E}">
        <p14:creationId xmlns:p14="http://schemas.microsoft.com/office/powerpoint/2010/main" val="19804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6546-66A0-5643-CA26-A14D032E5F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095B27-AA15-81AB-F872-DF82F6168E09}"/>
              </a:ext>
            </a:extLst>
          </p:cNvPr>
          <p:cNvSpPr>
            <a:spLocks noGrp="1"/>
          </p:cNvSpPr>
          <p:nvPr>
            <p:ph type="dt" sz="half" idx="10"/>
          </p:nvPr>
        </p:nvSpPr>
        <p:spPr/>
        <p:txBody>
          <a:bodyPr/>
          <a:lstStyle/>
          <a:p>
            <a:fld id="{577464B2-D065-451A-96A8-A5A3D5ABD154}" type="datetimeFigureOut">
              <a:rPr lang="en-US" smtClean="0"/>
              <a:t>2/26/2025</a:t>
            </a:fld>
            <a:endParaRPr lang="en-US"/>
          </a:p>
        </p:txBody>
      </p:sp>
      <p:sp>
        <p:nvSpPr>
          <p:cNvPr id="4" name="Footer Placeholder 3">
            <a:extLst>
              <a:ext uri="{FF2B5EF4-FFF2-40B4-BE49-F238E27FC236}">
                <a16:creationId xmlns:a16="http://schemas.microsoft.com/office/drawing/2014/main" id="{C3EA2C54-E616-F2F8-39CE-592AF90059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5DED27-9F4F-5BE9-8F2B-B797DA697C50}"/>
              </a:ext>
            </a:extLst>
          </p:cNvPr>
          <p:cNvSpPr>
            <a:spLocks noGrp="1"/>
          </p:cNvSpPr>
          <p:nvPr>
            <p:ph type="sldNum" sz="quarter" idx="12"/>
          </p:nvPr>
        </p:nvSpPr>
        <p:spPr/>
        <p:txBody>
          <a:bodyPr/>
          <a:lstStyle/>
          <a:p>
            <a:fld id="{E9E02DAE-6C8B-4646-8D42-BA83E8594784}" type="slidenum">
              <a:rPr lang="en-US" smtClean="0"/>
              <a:t>‹#›</a:t>
            </a:fld>
            <a:endParaRPr lang="en-US"/>
          </a:p>
        </p:txBody>
      </p:sp>
    </p:spTree>
    <p:extLst>
      <p:ext uri="{BB962C8B-B14F-4D97-AF65-F5344CB8AC3E}">
        <p14:creationId xmlns:p14="http://schemas.microsoft.com/office/powerpoint/2010/main" val="37161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80909-1188-27EA-665D-9AB60A66B9C2}"/>
              </a:ext>
            </a:extLst>
          </p:cNvPr>
          <p:cNvSpPr>
            <a:spLocks noGrp="1"/>
          </p:cNvSpPr>
          <p:nvPr>
            <p:ph type="dt" sz="half" idx="10"/>
          </p:nvPr>
        </p:nvSpPr>
        <p:spPr/>
        <p:txBody>
          <a:bodyPr/>
          <a:lstStyle/>
          <a:p>
            <a:fld id="{577464B2-D065-451A-96A8-A5A3D5ABD154}" type="datetimeFigureOut">
              <a:rPr lang="en-US" smtClean="0"/>
              <a:t>2/26/2025</a:t>
            </a:fld>
            <a:endParaRPr lang="en-US"/>
          </a:p>
        </p:txBody>
      </p:sp>
      <p:sp>
        <p:nvSpPr>
          <p:cNvPr id="3" name="Footer Placeholder 2">
            <a:extLst>
              <a:ext uri="{FF2B5EF4-FFF2-40B4-BE49-F238E27FC236}">
                <a16:creationId xmlns:a16="http://schemas.microsoft.com/office/drawing/2014/main" id="{02DEFE3B-0C8D-9280-11DE-9866F82CB2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E84915-D50C-026D-50B7-E989C545FD8F}"/>
              </a:ext>
            </a:extLst>
          </p:cNvPr>
          <p:cNvSpPr>
            <a:spLocks noGrp="1"/>
          </p:cNvSpPr>
          <p:nvPr>
            <p:ph type="sldNum" sz="quarter" idx="12"/>
          </p:nvPr>
        </p:nvSpPr>
        <p:spPr/>
        <p:txBody>
          <a:bodyPr/>
          <a:lstStyle/>
          <a:p>
            <a:fld id="{E9E02DAE-6C8B-4646-8D42-BA83E8594784}" type="slidenum">
              <a:rPr lang="en-US" smtClean="0"/>
              <a:t>‹#›</a:t>
            </a:fld>
            <a:endParaRPr lang="en-US"/>
          </a:p>
        </p:txBody>
      </p:sp>
    </p:spTree>
    <p:extLst>
      <p:ext uri="{BB962C8B-B14F-4D97-AF65-F5344CB8AC3E}">
        <p14:creationId xmlns:p14="http://schemas.microsoft.com/office/powerpoint/2010/main" val="146474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4EF2-63A4-193D-EB21-D70C1BA59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A3488E-E46D-9DC3-9FE7-E9DDE2C5E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84ECC0-E92E-5740-1570-A88F9217E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1ACDDA-64A9-22EE-3DE6-11826972AD1F}"/>
              </a:ext>
            </a:extLst>
          </p:cNvPr>
          <p:cNvSpPr>
            <a:spLocks noGrp="1"/>
          </p:cNvSpPr>
          <p:nvPr>
            <p:ph type="dt" sz="half" idx="10"/>
          </p:nvPr>
        </p:nvSpPr>
        <p:spPr/>
        <p:txBody>
          <a:bodyPr/>
          <a:lstStyle/>
          <a:p>
            <a:fld id="{577464B2-D065-451A-96A8-A5A3D5ABD154}" type="datetimeFigureOut">
              <a:rPr lang="en-US" smtClean="0"/>
              <a:t>2/26/2025</a:t>
            </a:fld>
            <a:endParaRPr lang="en-US"/>
          </a:p>
        </p:txBody>
      </p:sp>
      <p:sp>
        <p:nvSpPr>
          <p:cNvPr id="6" name="Footer Placeholder 5">
            <a:extLst>
              <a:ext uri="{FF2B5EF4-FFF2-40B4-BE49-F238E27FC236}">
                <a16:creationId xmlns:a16="http://schemas.microsoft.com/office/drawing/2014/main" id="{D9E4D2D0-242C-1D5D-303C-4565FAEFB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CF5C9-28CF-B322-B590-13066B9450A7}"/>
              </a:ext>
            </a:extLst>
          </p:cNvPr>
          <p:cNvSpPr>
            <a:spLocks noGrp="1"/>
          </p:cNvSpPr>
          <p:nvPr>
            <p:ph type="sldNum" sz="quarter" idx="12"/>
          </p:nvPr>
        </p:nvSpPr>
        <p:spPr/>
        <p:txBody>
          <a:bodyPr/>
          <a:lstStyle/>
          <a:p>
            <a:fld id="{E9E02DAE-6C8B-4646-8D42-BA83E8594784}" type="slidenum">
              <a:rPr lang="en-US" smtClean="0"/>
              <a:t>‹#›</a:t>
            </a:fld>
            <a:endParaRPr lang="en-US"/>
          </a:p>
        </p:txBody>
      </p:sp>
    </p:spTree>
    <p:extLst>
      <p:ext uri="{BB962C8B-B14F-4D97-AF65-F5344CB8AC3E}">
        <p14:creationId xmlns:p14="http://schemas.microsoft.com/office/powerpoint/2010/main" val="44423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62C6-BCEA-410D-9820-F045872FB1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A81046-C40D-5EC9-EF44-B9A9E1DE24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C62334-454A-9468-911E-57BF8BE8E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B7124-058B-888D-89F9-0A00BA1E9B07}"/>
              </a:ext>
            </a:extLst>
          </p:cNvPr>
          <p:cNvSpPr>
            <a:spLocks noGrp="1"/>
          </p:cNvSpPr>
          <p:nvPr>
            <p:ph type="dt" sz="half" idx="10"/>
          </p:nvPr>
        </p:nvSpPr>
        <p:spPr/>
        <p:txBody>
          <a:bodyPr/>
          <a:lstStyle/>
          <a:p>
            <a:fld id="{577464B2-D065-451A-96A8-A5A3D5ABD154}" type="datetimeFigureOut">
              <a:rPr lang="en-US" smtClean="0"/>
              <a:t>2/26/2025</a:t>
            </a:fld>
            <a:endParaRPr lang="en-US"/>
          </a:p>
        </p:txBody>
      </p:sp>
      <p:sp>
        <p:nvSpPr>
          <p:cNvPr id="6" name="Footer Placeholder 5">
            <a:extLst>
              <a:ext uri="{FF2B5EF4-FFF2-40B4-BE49-F238E27FC236}">
                <a16:creationId xmlns:a16="http://schemas.microsoft.com/office/drawing/2014/main" id="{08257A0A-F098-5FEA-1960-0640F46EEB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520914-7BA3-62A2-54E0-FC355A209B58}"/>
              </a:ext>
            </a:extLst>
          </p:cNvPr>
          <p:cNvSpPr>
            <a:spLocks noGrp="1"/>
          </p:cNvSpPr>
          <p:nvPr>
            <p:ph type="sldNum" sz="quarter" idx="12"/>
          </p:nvPr>
        </p:nvSpPr>
        <p:spPr/>
        <p:txBody>
          <a:bodyPr/>
          <a:lstStyle/>
          <a:p>
            <a:fld id="{E9E02DAE-6C8B-4646-8D42-BA83E8594784}" type="slidenum">
              <a:rPr lang="en-US" smtClean="0"/>
              <a:t>‹#›</a:t>
            </a:fld>
            <a:endParaRPr lang="en-US"/>
          </a:p>
        </p:txBody>
      </p:sp>
    </p:spTree>
    <p:extLst>
      <p:ext uri="{BB962C8B-B14F-4D97-AF65-F5344CB8AC3E}">
        <p14:creationId xmlns:p14="http://schemas.microsoft.com/office/powerpoint/2010/main" val="2111761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3E38EB-7690-EDB7-1047-E63DFEAEB6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EDFE5B-7ABB-00A5-589A-157687BD6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9A0D2-8D41-FE50-679A-826327AE4D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7464B2-D065-451A-96A8-A5A3D5ABD154}" type="datetimeFigureOut">
              <a:rPr lang="en-US" smtClean="0"/>
              <a:t>2/26/2025</a:t>
            </a:fld>
            <a:endParaRPr lang="en-US"/>
          </a:p>
        </p:txBody>
      </p:sp>
      <p:sp>
        <p:nvSpPr>
          <p:cNvPr id="5" name="Footer Placeholder 4">
            <a:extLst>
              <a:ext uri="{FF2B5EF4-FFF2-40B4-BE49-F238E27FC236}">
                <a16:creationId xmlns:a16="http://schemas.microsoft.com/office/drawing/2014/main" id="{7A14EB69-5900-661B-FD63-A1B5B3B732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C46013-8822-0903-6D14-59DDCFBB4C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E02DAE-6C8B-4646-8D42-BA83E8594784}" type="slidenum">
              <a:rPr lang="en-US" smtClean="0"/>
              <a:t>‹#›</a:t>
            </a:fld>
            <a:endParaRPr lang="en-US"/>
          </a:p>
        </p:txBody>
      </p:sp>
    </p:spTree>
    <p:extLst>
      <p:ext uri="{BB962C8B-B14F-4D97-AF65-F5344CB8AC3E}">
        <p14:creationId xmlns:p14="http://schemas.microsoft.com/office/powerpoint/2010/main" val="2080269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C2840-3E80-15BE-3195-0E4D390E4C77}"/>
              </a:ext>
            </a:extLst>
          </p:cNvPr>
          <p:cNvSpPr>
            <a:spLocks noGrp="1"/>
          </p:cNvSpPr>
          <p:nvPr>
            <p:ph type="ctrTitle"/>
          </p:nvPr>
        </p:nvSpPr>
        <p:spPr>
          <a:xfrm>
            <a:off x="775470" y="2518862"/>
            <a:ext cx="10640754" cy="775845"/>
          </a:xfrm>
        </p:spPr>
        <p:txBody>
          <a:bodyPr anchor="b">
            <a:noAutofit/>
          </a:bodyPr>
          <a:lstStyle/>
          <a:p>
            <a:r>
              <a:rPr lang="en-US" dirty="0">
                <a:solidFill>
                  <a:schemeClr val="tx2"/>
                </a:solidFill>
              </a:rPr>
              <a:t>Short Form Process</a:t>
            </a:r>
          </a:p>
        </p:txBody>
      </p:sp>
      <p:sp>
        <p:nvSpPr>
          <p:cNvPr id="3" name="Subtitle 2">
            <a:extLst>
              <a:ext uri="{FF2B5EF4-FFF2-40B4-BE49-F238E27FC236}">
                <a16:creationId xmlns:a16="http://schemas.microsoft.com/office/drawing/2014/main" id="{EEB3EA63-0999-FD5B-DC24-5DBCECBCA4C6}"/>
              </a:ext>
            </a:extLst>
          </p:cNvPr>
          <p:cNvSpPr>
            <a:spLocks noGrp="1"/>
          </p:cNvSpPr>
          <p:nvPr>
            <p:ph type="subTitle" idx="1"/>
          </p:nvPr>
        </p:nvSpPr>
        <p:spPr>
          <a:xfrm>
            <a:off x="3536089" y="6006543"/>
            <a:ext cx="8467859" cy="450447"/>
          </a:xfrm>
        </p:spPr>
        <p:txBody>
          <a:bodyPr anchor="ctr">
            <a:normAutofit/>
          </a:bodyPr>
          <a:lstStyle/>
          <a:p>
            <a:r>
              <a:rPr lang="en-US" sz="2000" dirty="0">
                <a:solidFill>
                  <a:schemeClr val="tx2"/>
                </a:solidFill>
              </a:rPr>
              <a:t>Presented by NCC Regulatory and NDMC</a:t>
            </a:r>
          </a:p>
        </p:txBody>
      </p:sp>
      <p:grpSp>
        <p:nvGrpSpPr>
          <p:cNvPr id="13" name="Group 1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4" name="Freeform: Shape 1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14A945B1-58C8-53B9-EDE8-BC8687501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97373" y="84613"/>
            <a:ext cx="4585642" cy="1221673"/>
          </a:xfrm>
          <a:prstGeom prst="rect">
            <a:avLst/>
          </a:prstGeom>
          <a:noFill/>
        </p:spPr>
      </p:pic>
      <p:grpSp>
        <p:nvGrpSpPr>
          <p:cNvPr id="19" name="Group 1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0" name="Freeform: Shape 1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708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6233-D31A-6321-F359-8CFCA7592748}"/>
              </a:ext>
            </a:extLst>
          </p:cNvPr>
          <p:cNvSpPr>
            <a:spLocks noGrp="1"/>
          </p:cNvSpPr>
          <p:nvPr>
            <p:ph type="title"/>
          </p:nvPr>
        </p:nvSpPr>
        <p:spPr>
          <a:xfrm>
            <a:off x="838200" y="365126"/>
            <a:ext cx="10515600" cy="1119726"/>
          </a:xfrm>
        </p:spPr>
        <p:txBody>
          <a:bodyPr>
            <a:normAutofit/>
          </a:bodyPr>
          <a:lstStyle/>
          <a:p>
            <a:r>
              <a:rPr lang="en-US" sz="2200" dirty="0"/>
              <a:t>Informed Consent Procedures for </a:t>
            </a:r>
            <a:r>
              <a:rPr lang="en-US" sz="2200" dirty="0">
                <a:solidFill>
                  <a:srgbClr val="7030A0"/>
                </a:solidFill>
              </a:rPr>
              <a:t>Participant/LAR </a:t>
            </a:r>
            <a:r>
              <a:rPr lang="en-US" sz="2200" dirty="0"/>
              <a:t>Who Do Not Understand English is </a:t>
            </a:r>
            <a:r>
              <a:rPr lang="en-US" sz="2200" b="1" dirty="0"/>
              <a:t>UNEXPECTED</a:t>
            </a:r>
            <a:r>
              <a:rPr lang="en-US" sz="2200" dirty="0"/>
              <a:t> and a Fully Translated ICD is NOT Available -&gt; Use a Short Form</a:t>
            </a:r>
          </a:p>
        </p:txBody>
      </p:sp>
      <p:graphicFrame>
        <p:nvGraphicFramePr>
          <p:cNvPr id="4" name="Table 4">
            <a:extLst>
              <a:ext uri="{FF2B5EF4-FFF2-40B4-BE49-F238E27FC236}">
                <a16:creationId xmlns:a16="http://schemas.microsoft.com/office/drawing/2014/main" id="{DFC186ED-BF8B-F729-A667-C7A7EE9CD778}"/>
              </a:ext>
            </a:extLst>
          </p:cNvPr>
          <p:cNvGraphicFramePr>
            <a:graphicFrameLocks noGrp="1"/>
          </p:cNvGraphicFramePr>
          <p:nvPr>
            <p:extLst>
              <p:ext uri="{D42A27DB-BD31-4B8C-83A1-F6EECF244321}">
                <p14:modId xmlns:p14="http://schemas.microsoft.com/office/powerpoint/2010/main" val="4290038164"/>
              </p:ext>
            </p:extLst>
          </p:nvPr>
        </p:nvGraphicFramePr>
        <p:xfrm>
          <a:off x="666184" y="1415643"/>
          <a:ext cx="10372290" cy="4549025"/>
        </p:xfrm>
        <a:graphic>
          <a:graphicData uri="http://schemas.openxmlformats.org/drawingml/2006/table">
            <a:tbl>
              <a:tblPr firstRow="1" bandRow="1">
                <a:tableStyleId>{5C22544A-7EE6-4342-B048-85BDC9FD1C3A}</a:tableStyleId>
              </a:tblPr>
              <a:tblGrid>
                <a:gridCol w="3347207">
                  <a:extLst>
                    <a:ext uri="{9D8B030D-6E8A-4147-A177-3AD203B41FA5}">
                      <a16:colId xmlns:a16="http://schemas.microsoft.com/office/drawing/2014/main" val="1793386430"/>
                    </a:ext>
                  </a:extLst>
                </a:gridCol>
                <a:gridCol w="1744910">
                  <a:extLst>
                    <a:ext uri="{9D8B030D-6E8A-4147-A177-3AD203B41FA5}">
                      <a16:colId xmlns:a16="http://schemas.microsoft.com/office/drawing/2014/main" val="4175826279"/>
                    </a:ext>
                  </a:extLst>
                </a:gridCol>
                <a:gridCol w="1459685">
                  <a:extLst>
                    <a:ext uri="{9D8B030D-6E8A-4147-A177-3AD203B41FA5}">
                      <a16:colId xmlns:a16="http://schemas.microsoft.com/office/drawing/2014/main" val="439696885"/>
                    </a:ext>
                  </a:extLst>
                </a:gridCol>
                <a:gridCol w="1963024">
                  <a:extLst>
                    <a:ext uri="{9D8B030D-6E8A-4147-A177-3AD203B41FA5}">
                      <a16:colId xmlns:a16="http://schemas.microsoft.com/office/drawing/2014/main" val="2792778497"/>
                    </a:ext>
                  </a:extLst>
                </a:gridCol>
                <a:gridCol w="1857464">
                  <a:extLst>
                    <a:ext uri="{9D8B030D-6E8A-4147-A177-3AD203B41FA5}">
                      <a16:colId xmlns:a16="http://schemas.microsoft.com/office/drawing/2014/main" val="337031416"/>
                    </a:ext>
                  </a:extLst>
                </a:gridCol>
              </a:tblGrid>
              <a:tr h="48535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rgbClr val="0070C0"/>
                          </a:solidFill>
                        </a:rPr>
                        <a:t>Person Obtaining Consent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0" dirty="0">
                          <a:solidFill>
                            <a:schemeClr val="accent2"/>
                          </a:solidFill>
                        </a:rPr>
                        <a:t>Interpreter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0" dirty="0">
                          <a:solidFill>
                            <a:schemeClr val="accent6">
                              <a:lumMod val="75000"/>
                            </a:schemeClr>
                          </a:solidFill>
                        </a:rPr>
                        <a:t>Impartial Witness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0" dirty="0">
                          <a:solidFill>
                            <a:srgbClr val="7030A0"/>
                          </a:solidFill>
                        </a:rPr>
                        <a:t>Participant / 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4935663"/>
                  </a:ext>
                </a:extLst>
              </a:tr>
              <a:tr h="673312">
                <a:tc>
                  <a:txBody>
                    <a:bodyPr/>
                    <a:lstStyle/>
                    <a:p>
                      <a:pPr algn="ctr"/>
                      <a:r>
                        <a:rPr lang="en-US" dirty="0">
                          <a:solidFill>
                            <a:schemeClr val="bg1">
                              <a:lumMod val="95000"/>
                            </a:schemeClr>
                          </a:solidFill>
                        </a:rPr>
                        <a:t>Performs the oral presentation of informed consent process</a:t>
                      </a:r>
                    </a:p>
                  </a:txBody>
                  <a:tcPr anchor="ctr">
                    <a:lnT w="12700" cap="flat" cmpd="sng" algn="ctr">
                      <a:noFill/>
                      <a:prstDash val="solid"/>
                      <a:round/>
                      <a:headEnd type="none" w="med" len="med"/>
                      <a:tailEnd type="none" w="med" len="med"/>
                    </a:lnT>
                    <a:solidFill>
                      <a:srgbClr val="0070C0"/>
                    </a:solidFill>
                  </a:tcPr>
                </a:tc>
                <a:tc>
                  <a:txBody>
                    <a:bodyPr/>
                    <a:lstStyle/>
                    <a:p>
                      <a:pPr algn="ctr"/>
                      <a:r>
                        <a:rPr lang="en-US" dirty="0"/>
                        <a:t>X</a:t>
                      </a:r>
                    </a:p>
                  </a:txBody>
                  <a:tcPr anchor="ctr">
                    <a:lnT w="12700" cap="flat" cmpd="sng" algn="ctr">
                      <a:solidFill>
                        <a:schemeClr val="tx1"/>
                      </a:solidFill>
                      <a:prstDash val="solid"/>
                      <a:round/>
                      <a:headEnd type="none" w="med" len="med"/>
                      <a:tailEnd type="none" w="med" len="med"/>
                    </a:lnT>
                  </a:tcPr>
                </a:tc>
                <a:tc>
                  <a:txBody>
                    <a:bodyPr/>
                    <a:lstStyle/>
                    <a:p>
                      <a:pPr algn="ctr"/>
                      <a:r>
                        <a:rPr lang="en-US" dirty="0"/>
                        <a:t>X</a:t>
                      </a:r>
                    </a:p>
                  </a:txBody>
                  <a:tcPr anchor="ctr">
                    <a:lnT w="12700" cap="flat" cmpd="sng" algn="ctr">
                      <a:solidFill>
                        <a:schemeClr val="tx1"/>
                      </a:solidFill>
                      <a:prstDash val="solid"/>
                      <a:round/>
                      <a:headEnd type="none" w="med" len="med"/>
                      <a:tailEnd type="none" w="med" len="med"/>
                    </a:lnT>
                  </a:tcPr>
                </a:tc>
                <a:tc>
                  <a:txBody>
                    <a:bodyPr/>
                    <a:lstStyle/>
                    <a:p>
                      <a:pPr algn="ctr"/>
                      <a:endParaRPr lang="en-US" dirty="0"/>
                    </a:p>
                  </a:txBody>
                  <a:tcPr anchor="ctr">
                    <a:lnT w="12700" cap="flat" cmpd="sng" algn="ctr">
                      <a:solidFill>
                        <a:schemeClr val="tx1"/>
                      </a:solidFill>
                      <a:prstDash val="solid"/>
                      <a:round/>
                      <a:headEnd type="none" w="med" len="med"/>
                      <a:tailEnd type="none" w="med" len="med"/>
                    </a:lnT>
                  </a:tcPr>
                </a:tc>
                <a:tc>
                  <a:txBody>
                    <a:bodyPr/>
                    <a:lstStyle/>
                    <a:p>
                      <a:pPr algn="ctr"/>
                      <a:endParaRPr lang="en-US"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2660631"/>
                  </a:ext>
                </a:extLst>
              </a:tr>
              <a:tr h="829527">
                <a:tc>
                  <a:txBody>
                    <a:bodyPr/>
                    <a:lstStyle/>
                    <a:p>
                      <a:pPr algn="ctr"/>
                      <a:r>
                        <a:rPr lang="en-US" dirty="0">
                          <a:solidFill>
                            <a:schemeClr val="bg1">
                              <a:lumMod val="95000"/>
                            </a:schemeClr>
                          </a:solidFill>
                        </a:rPr>
                        <a:t>Present during the oral presentation of informed consent process</a:t>
                      </a:r>
                    </a:p>
                  </a:txBody>
                  <a:tcPr anchor="ctr">
                    <a:solidFill>
                      <a:srgbClr val="0070C0"/>
                    </a:solidFill>
                  </a:tcP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sz="1800" dirty="0"/>
                        <a:t>X</a:t>
                      </a:r>
                      <a:r>
                        <a:rPr lang="en-US" sz="1400" dirty="0"/>
                        <a:t> </a:t>
                      </a:r>
                    </a:p>
                    <a:p>
                      <a:pPr algn="ctr"/>
                      <a:r>
                        <a:rPr lang="en-US" sz="1200" dirty="0"/>
                        <a:t>must be fluent in the language of oral presentation</a:t>
                      </a:r>
                    </a:p>
                  </a:txBody>
                  <a:tcPr anchor="ctr"/>
                </a:tc>
                <a:tc>
                  <a:txBody>
                    <a:bodyPr/>
                    <a:lstStyle/>
                    <a:p>
                      <a:pPr algn="ctr"/>
                      <a:r>
                        <a:rPr lang="en-US" dirty="0"/>
                        <a:t>X</a:t>
                      </a:r>
                    </a:p>
                  </a:txBody>
                  <a:tcPr anchor="ctr"/>
                </a:tc>
                <a:extLst>
                  <a:ext uri="{0D108BD9-81ED-4DB2-BD59-A6C34878D82A}">
                    <a16:rowId xmlns:a16="http://schemas.microsoft.com/office/drawing/2014/main" val="262824281"/>
                  </a:ext>
                </a:extLst>
              </a:tr>
              <a:tr h="587229">
                <a:tc>
                  <a:txBody>
                    <a:bodyPr/>
                    <a:lstStyle/>
                    <a:p>
                      <a:pPr algn="ctr"/>
                      <a:r>
                        <a:rPr lang="en-US" dirty="0">
                          <a:solidFill>
                            <a:schemeClr val="bg1">
                              <a:lumMod val="95000"/>
                            </a:schemeClr>
                          </a:solidFill>
                        </a:rPr>
                        <a:t>Signs Short Form</a:t>
                      </a:r>
                    </a:p>
                  </a:txBody>
                  <a:tcPr anchor="ctr">
                    <a:solidFill>
                      <a:srgbClr val="0070C0"/>
                    </a:solidFill>
                  </a:tcPr>
                </a:tc>
                <a:tc>
                  <a:txBody>
                    <a:bodyPr/>
                    <a:lstStyle/>
                    <a:p>
                      <a:pPr algn="ctr"/>
                      <a:endParaRPr lang="en-US" sz="1200" dirty="0"/>
                    </a:p>
                  </a:txBody>
                  <a:tcPr anchor="ctr"/>
                </a:tc>
                <a:tc>
                  <a:txBody>
                    <a:bodyPr/>
                    <a:lstStyle/>
                    <a:p>
                      <a:pPr algn="ctr"/>
                      <a:endParaRPr lang="en-US" sz="1200" dirty="0"/>
                    </a:p>
                  </a:txBody>
                  <a:tcPr anchor="ctr"/>
                </a:tc>
                <a:tc>
                  <a:txBody>
                    <a:bodyPr/>
                    <a:lstStyle/>
                    <a:p>
                      <a:pPr algn="ctr"/>
                      <a:r>
                        <a:rPr lang="en-US" dirty="0"/>
                        <a:t>X</a:t>
                      </a:r>
                      <a:r>
                        <a:rPr lang="en-US" dirty="0">
                          <a:solidFill>
                            <a:schemeClr val="accent2"/>
                          </a:solidFill>
                        </a:rPr>
                        <a:t>*</a:t>
                      </a:r>
                    </a:p>
                  </a:txBody>
                  <a:tcPr anchor="ctr"/>
                </a:tc>
                <a:tc>
                  <a:txBody>
                    <a:bodyPr/>
                    <a:lstStyle/>
                    <a:p>
                      <a:pPr algn="ctr"/>
                      <a:r>
                        <a:rPr lang="en-US" dirty="0"/>
                        <a:t>X</a:t>
                      </a:r>
                    </a:p>
                  </a:txBody>
                  <a:tcPr anchor="ctr"/>
                </a:tc>
                <a:extLst>
                  <a:ext uri="{0D108BD9-81ED-4DB2-BD59-A6C34878D82A}">
                    <a16:rowId xmlns:a16="http://schemas.microsoft.com/office/drawing/2014/main" val="3744890425"/>
                  </a:ext>
                </a:extLst>
              </a:tr>
              <a:tr h="545284">
                <a:tc>
                  <a:txBody>
                    <a:bodyPr/>
                    <a:lstStyle/>
                    <a:p>
                      <a:pPr algn="ctr"/>
                      <a:r>
                        <a:rPr lang="en-US" dirty="0">
                          <a:solidFill>
                            <a:schemeClr val="bg1">
                              <a:lumMod val="95000"/>
                            </a:schemeClr>
                          </a:solidFill>
                        </a:rPr>
                        <a:t>Signs English Version of ICD</a:t>
                      </a:r>
                    </a:p>
                  </a:txBody>
                  <a:tcPr anchor="ctr">
                    <a:solidFill>
                      <a:srgbClr val="0070C0"/>
                    </a:solidFill>
                  </a:tcPr>
                </a:tc>
                <a:tc>
                  <a:txBody>
                    <a:bodyPr/>
                    <a:lstStyle/>
                    <a:p>
                      <a:pPr algn="ctr"/>
                      <a:r>
                        <a:rPr lang="en-US" dirty="0"/>
                        <a:t>X</a:t>
                      </a:r>
                    </a:p>
                  </a:txBody>
                  <a:tcPr anchor="ctr"/>
                </a:tc>
                <a:tc>
                  <a:txBody>
                    <a:bodyPr/>
                    <a:lstStyle/>
                    <a:p>
                      <a:pPr algn="ctr"/>
                      <a:endParaRPr lang="en-US" sz="1200" dirty="0"/>
                    </a:p>
                  </a:txBody>
                  <a:tcPr anchor="ctr"/>
                </a:tc>
                <a:tc>
                  <a:txBody>
                    <a:bodyPr/>
                    <a:lstStyle/>
                    <a:p>
                      <a:pPr algn="ctr"/>
                      <a:r>
                        <a:rPr lang="en-US" dirty="0"/>
                        <a:t>X</a:t>
                      </a:r>
                      <a:r>
                        <a:rPr lang="en-US" dirty="0">
                          <a:solidFill>
                            <a:schemeClr val="accent2"/>
                          </a:solidFill>
                        </a:rPr>
                        <a:t>*</a:t>
                      </a:r>
                    </a:p>
                  </a:txBody>
                  <a:tcPr anchor="ctr"/>
                </a:tc>
                <a:tc>
                  <a:txBody>
                    <a:bodyPr/>
                    <a:lstStyle/>
                    <a:p>
                      <a:pPr algn="ctr"/>
                      <a:endParaRPr lang="en-US" dirty="0"/>
                    </a:p>
                  </a:txBody>
                  <a:tcPr anchor="ctr"/>
                </a:tc>
                <a:extLst>
                  <a:ext uri="{0D108BD9-81ED-4DB2-BD59-A6C34878D82A}">
                    <a16:rowId xmlns:a16="http://schemas.microsoft.com/office/drawing/2014/main" val="3582005763"/>
                  </a:ext>
                </a:extLst>
              </a:tr>
              <a:tr h="673312">
                <a:tc>
                  <a:txBody>
                    <a:bodyPr/>
                    <a:lstStyle/>
                    <a:p>
                      <a:pPr algn="ctr"/>
                      <a:r>
                        <a:rPr lang="en-US" dirty="0">
                          <a:solidFill>
                            <a:schemeClr val="bg1">
                              <a:lumMod val="95000"/>
                            </a:schemeClr>
                          </a:solidFill>
                        </a:rPr>
                        <a:t>Provide Fully Translated ICD within </a:t>
                      </a:r>
                      <a:r>
                        <a:rPr lang="en-US" dirty="0">
                          <a:solidFill>
                            <a:srgbClr val="FF0000"/>
                          </a:solidFill>
                        </a:rPr>
                        <a:t>30 days </a:t>
                      </a:r>
                      <a:r>
                        <a:rPr lang="en-US" dirty="0">
                          <a:solidFill>
                            <a:schemeClr val="bg1">
                              <a:lumMod val="95000"/>
                            </a:schemeClr>
                          </a:solidFill>
                        </a:rPr>
                        <a:t>of Short Form Signature</a:t>
                      </a:r>
                    </a:p>
                  </a:txBody>
                  <a:tcPr anchor="ctr">
                    <a:solidFill>
                      <a:srgbClr val="0070C0"/>
                    </a:solidFill>
                  </a:tcPr>
                </a:tc>
                <a:tc>
                  <a:txBody>
                    <a:bodyPr/>
                    <a:lstStyle/>
                    <a:p>
                      <a:pPr algn="ctr"/>
                      <a:r>
                        <a:rPr lang="en-US" dirty="0"/>
                        <a:t>X</a:t>
                      </a:r>
                    </a:p>
                  </a:txBody>
                  <a:tcPr anchor="ctr"/>
                </a:tc>
                <a:tc>
                  <a:txBody>
                    <a:bodyPr/>
                    <a:lstStyle/>
                    <a:p>
                      <a:pPr algn="ctr"/>
                      <a:endParaRPr lang="en-US" sz="1200" dirty="0"/>
                    </a:p>
                  </a:txBody>
                  <a:tcPr anchor="ctr"/>
                </a:tc>
                <a:tc>
                  <a:txBody>
                    <a:bodyPr/>
                    <a:lstStyle/>
                    <a:p>
                      <a:pPr algn="ctr"/>
                      <a:r>
                        <a:rPr lang="en-US" dirty="0"/>
                        <a:t>X</a:t>
                      </a:r>
                      <a:r>
                        <a:rPr lang="en-US" sz="1800" b="0" kern="1200" dirty="0">
                          <a:solidFill>
                            <a:schemeClr val="accent2"/>
                          </a:solidFill>
                          <a:latin typeface="+mn-lt"/>
                          <a:ea typeface="+mn-ea"/>
                          <a:cs typeface="+mn-cs"/>
                        </a:rPr>
                        <a:t>*</a:t>
                      </a:r>
                      <a:r>
                        <a:rPr lang="en-US" i="0" dirty="0">
                          <a:solidFill>
                            <a:schemeClr val="tx1"/>
                          </a:solidFill>
                        </a:rPr>
                        <a:t>^</a:t>
                      </a:r>
                      <a:endParaRPr lang="en-US" dirty="0"/>
                    </a:p>
                  </a:txBody>
                  <a:tcPr anchor="ctr"/>
                </a:tc>
                <a:tc>
                  <a:txBody>
                    <a:bodyPr/>
                    <a:lstStyle/>
                    <a:p>
                      <a:pPr algn="ctr"/>
                      <a:r>
                        <a:rPr lang="en-US" dirty="0"/>
                        <a:t>X</a:t>
                      </a:r>
                    </a:p>
                  </a:txBody>
                  <a:tcPr anchor="ctr"/>
                </a:tc>
                <a:extLst>
                  <a:ext uri="{0D108BD9-81ED-4DB2-BD59-A6C34878D82A}">
                    <a16:rowId xmlns:a16="http://schemas.microsoft.com/office/drawing/2014/main" val="3559738737"/>
                  </a:ext>
                </a:extLst>
              </a:tr>
            </a:tbl>
          </a:graphicData>
        </a:graphic>
      </p:graphicFrame>
      <p:sp>
        <p:nvSpPr>
          <p:cNvPr id="7" name="TextBox 6">
            <a:extLst>
              <a:ext uri="{FF2B5EF4-FFF2-40B4-BE49-F238E27FC236}">
                <a16:creationId xmlns:a16="http://schemas.microsoft.com/office/drawing/2014/main" id="{16C6EAA9-A831-1B94-CB75-2857A381E108}"/>
              </a:ext>
            </a:extLst>
          </p:cNvPr>
          <p:cNvSpPr txBox="1"/>
          <p:nvPr/>
        </p:nvSpPr>
        <p:spPr>
          <a:xfrm>
            <a:off x="369116" y="6367244"/>
            <a:ext cx="2617365" cy="377505"/>
          </a:xfrm>
          <a:prstGeom prst="rect">
            <a:avLst/>
          </a:prstGeom>
          <a:noFill/>
        </p:spPr>
        <p:txBody>
          <a:bodyPr wrap="square" rtlCol="0">
            <a:spAutoFit/>
          </a:bodyPr>
          <a:lstStyle/>
          <a:p>
            <a:r>
              <a:rPr lang="en-US" dirty="0"/>
              <a:t>SOP ADM 26</a:t>
            </a:r>
          </a:p>
        </p:txBody>
      </p:sp>
      <p:sp>
        <p:nvSpPr>
          <p:cNvPr id="8" name="TextBox 7">
            <a:extLst>
              <a:ext uri="{FF2B5EF4-FFF2-40B4-BE49-F238E27FC236}">
                <a16:creationId xmlns:a16="http://schemas.microsoft.com/office/drawing/2014/main" id="{52AEA523-5D94-7D95-A1C5-D5D1CF8D0675}"/>
              </a:ext>
            </a:extLst>
          </p:cNvPr>
          <p:cNvSpPr txBox="1"/>
          <p:nvPr/>
        </p:nvSpPr>
        <p:spPr>
          <a:xfrm>
            <a:off x="6937695" y="5895458"/>
            <a:ext cx="2805576" cy="415498"/>
          </a:xfrm>
          <a:prstGeom prst="rect">
            <a:avLst/>
          </a:prstGeom>
          <a:noFill/>
        </p:spPr>
        <p:txBody>
          <a:bodyPr wrap="none" rtlCol="0">
            <a:spAutoFit/>
          </a:bodyPr>
          <a:lstStyle/>
          <a:p>
            <a:pPr algn="ctr"/>
            <a:r>
              <a:rPr lang="en-US" sz="1050" dirty="0">
                <a:solidFill>
                  <a:schemeClr val="accent2"/>
                </a:solidFill>
              </a:rPr>
              <a:t>*</a:t>
            </a:r>
            <a:r>
              <a:rPr lang="en-US" sz="1050" dirty="0"/>
              <a:t>interpreter may serve as the witness</a:t>
            </a:r>
          </a:p>
          <a:p>
            <a:pPr algn="ctr"/>
            <a:r>
              <a:rPr lang="en-US" sz="1050" dirty="0"/>
              <a:t>^only if participant/LAR can not read or sign ICD</a:t>
            </a:r>
          </a:p>
        </p:txBody>
      </p:sp>
    </p:spTree>
    <p:extLst>
      <p:ext uri="{BB962C8B-B14F-4D97-AF65-F5344CB8AC3E}">
        <p14:creationId xmlns:p14="http://schemas.microsoft.com/office/powerpoint/2010/main" val="7434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A1633-AC90-D3AF-6492-AEE96459DE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5595C9-5DC3-1585-4A3D-34E276DA4683}"/>
              </a:ext>
            </a:extLst>
          </p:cNvPr>
          <p:cNvSpPr>
            <a:spLocks noGrp="1"/>
          </p:cNvSpPr>
          <p:nvPr>
            <p:ph type="title"/>
          </p:nvPr>
        </p:nvSpPr>
        <p:spPr/>
        <p:txBody>
          <a:bodyPr/>
          <a:lstStyle/>
          <a:p>
            <a:r>
              <a:rPr lang="en-US" dirty="0"/>
              <a:t>UC IRB Process-SOP Number: ADM 26</a:t>
            </a:r>
          </a:p>
        </p:txBody>
      </p:sp>
      <p:sp>
        <p:nvSpPr>
          <p:cNvPr id="3" name="Content Placeholder 2">
            <a:extLst>
              <a:ext uri="{FF2B5EF4-FFF2-40B4-BE49-F238E27FC236}">
                <a16:creationId xmlns:a16="http://schemas.microsoft.com/office/drawing/2014/main" id="{54FA49B3-020F-CB1E-76FF-EE53D2D99508}"/>
              </a:ext>
            </a:extLst>
          </p:cNvPr>
          <p:cNvSpPr>
            <a:spLocks noGrp="1"/>
          </p:cNvSpPr>
          <p:nvPr>
            <p:ph idx="1"/>
          </p:nvPr>
        </p:nvSpPr>
        <p:spPr/>
        <p:txBody>
          <a:bodyPr>
            <a:normAutofit lnSpcReduction="10000"/>
          </a:bodyPr>
          <a:lstStyle/>
          <a:p>
            <a:r>
              <a:rPr lang="en-US" dirty="0"/>
              <a:t>Site </a:t>
            </a:r>
            <a:r>
              <a:rPr lang="en-US" dirty="0">
                <a:solidFill>
                  <a:schemeClr val="tx2">
                    <a:lumMod val="75000"/>
                    <a:lumOff val="25000"/>
                  </a:schemeClr>
                </a:solidFill>
              </a:rPr>
              <a:t>investigators</a:t>
            </a:r>
            <a:r>
              <a:rPr lang="en-US" dirty="0"/>
              <a:t> must provide the CIRB with a description of how </a:t>
            </a:r>
            <a:r>
              <a:rPr lang="en-US" dirty="0">
                <a:solidFill>
                  <a:schemeClr val="accent2"/>
                </a:solidFill>
              </a:rPr>
              <a:t>interpreters</a:t>
            </a:r>
            <a:r>
              <a:rPr lang="en-US" dirty="0"/>
              <a:t> for oral communication will be made available to participants during the consent process and while participating in follow-up for the study. </a:t>
            </a:r>
          </a:p>
          <a:p>
            <a:r>
              <a:rPr lang="en-US" dirty="0"/>
              <a:t>Sites should also describe if </a:t>
            </a:r>
            <a:r>
              <a:rPr lang="en-US" dirty="0">
                <a:solidFill>
                  <a:schemeClr val="accent2"/>
                </a:solidFill>
              </a:rPr>
              <a:t>interpreters</a:t>
            </a:r>
            <a:r>
              <a:rPr lang="en-US" dirty="0"/>
              <a:t> are utilized in person or remotely during the informed consent process. </a:t>
            </a:r>
          </a:p>
          <a:p>
            <a:r>
              <a:rPr lang="en-US" dirty="0">
                <a:solidFill>
                  <a:schemeClr val="accent2"/>
                </a:solidFill>
              </a:rPr>
              <a:t>Interpreters</a:t>
            </a:r>
            <a:r>
              <a:rPr lang="en-US" dirty="0"/>
              <a:t> can be used as </a:t>
            </a:r>
            <a:r>
              <a:rPr lang="en-US" dirty="0">
                <a:solidFill>
                  <a:schemeClr val="accent6"/>
                </a:solidFill>
              </a:rPr>
              <a:t>witnesses</a:t>
            </a:r>
            <a:r>
              <a:rPr lang="en-US" dirty="0"/>
              <a:t> to the informed consent process; therefore, the site should describe their process for capturing the </a:t>
            </a:r>
            <a:r>
              <a:rPr lang="en-US" dirty="0">
                <a:solidFill>
                  <a:schemeClr val="accent2"/>
                </a:solidFill>
              </a:rPr>
              <a:t>interpreter</a:t>
            </a:r>
            <a:r>
              <a:rPr lang="en-US" dirty="0"/>
              <a:t>/</a:t>
            </a:r>
            <a:r>
              <a:rPr lang="en-US" dirty="0">
                <a:solidFill>
                  <a:schemeClr val="accent6"/>
                </a:solidFill>
              </a:rPr>
              <a:t>witness</a:t>
            </a:r>
            <a:r>
              <a:rPr lang="en-US" dirty="0"/>
              <a:t> signature if they are located remotely. This information should be documented on the </a:t>
            </a:r>
            <a:r>
              <a:rPr lang="en-US" b="1" dirty="0"/>
              <a:t>StrokeNet CIRB Local Context Form</a:t>
            </a:r>
            <a:r>
              <a:rPr lang="en-US" dirty="0"/>
              <a:t>.</a:t>
            </a:r>
          </a:p>
        </p:txBody>
      </p:sp>
    </p:spTree>
    <p:extLst>
      <p:ext uri="{BB962C8B-B14F-4D97-AF65-F5344CB8AC3E}">
        <p14:creationId xmlns:p14="http://schemas.microsoft.com/office/powerpoint/2010/main" val="3229934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0CD7B-F4ED-39D1-28E6-2F6982EFB56C}"/>
              </a:ext>
            </a:extLst>
          </p:cNvPr>
          <p:cNvSpPr>
            <a:spLocks noGrp="1"/>
          </p:cNvSpPr>
          <p:nvPr>
            <p:ph type="title"/>
          </p:nvPr>
        </p:nvSpPr>
        <p:spPr/>
        <p:txBody>
          <a:bodyPr/>
          <a:lstStyle/>
          <a:p>
            <a:r>
              <a:rPr lang="en-US" dirty="0"/>
              <a:t>ADVARRA IRB</a:t>
            </a:r>
          </a:p>
        </p:txBody>
      </p:sp>
      <p:sp>
        <p:nvSpPr>
          <p:cNvPr id="3" name="Content Placeholder 2">
            <a:extLst>
              <a:ext uri="{FF2B5EF4-FFF2-40B4-BE49-F238E27FC236}">
                <a16:creationId xmlns:a16="http://schemas.microsoft.com/office/drawing/2014/main" id="{8E815FFC-F66A-F3F9-D0D8-480BEB1A17CD}"/>
              </a:ext>
            </a:extLst>
          </p:cNvPr>
          <p:cNvSpPr>
            <a:spLocks noGrp="1"/>
          </p:cNvSpPr>
          <p:nvPr>
            <p:ph idx="1"/>
          </p:nvPr>
        </p:nvSpPr>
        <p:spPr/>
        <p:txBody>
          <a:bodyPr/>
          <a:lstStyle/>
          <a:p>
            <a:r>
              <a:rPr lang="en-US" dirty="0"/>
              <a:t>CAPTIVA, CAPTIVA-MRI, FASTEST, FOCUS, VERIFY</a:t>
            </a:r>
          </a:p>
          <a:p>
            <a:r>
              <a:rPr lang="en-US" dirty="0"/>
              <a:t>Process similar to UC IRB, with highlighted differences</a:t>
            </a:r>
          </a:p>
          <a:p>
            <a:r>
              <a:rPr lang="en-US" dirty="0"/>
              <a:t>Bank of </a:t>
            </a:r>
            <a:r>
              <a:rPr lang="en-US" dirty="0" err="1"/>
              <a:t>cIRB</a:t>
            </a:r>
            <a:r>
              <a:rPr lang="en-US" dirty="0"/>
              <a:t> approved short forms available in ADVARRA portal</a:t>
            </a:r>
          </a:p>
          <a:p>
            <a:r>
              <a:rPr lang="en-US" dirty="0"/>
              <a:t>Found in Reference Materials tab</a:t>
            </a:r>
          </a:p>
          <a:p>
            <a:r>
              <a:rPr lang="en-US" dirty="0"/>
              <a:t>Click on ADVARRA IRB Reference Materials</a:t>
            </a:r>
          </a:p>
          <a:p>
            <a:r>
              <a:rPr lang="en-US" dirty="0"/>
              <a:t>Scroll to ADVARRA Generic Forms-courtesy copies</a:t>
            </a:r>
          </a:p>
          <a:p>
            <a:r>
              <a:rPr lang="en-US" dirty="0"/>
              <a:t>Please use “Revised Common Rule” version of SF</a:t>
            </a:r>
          </a:p>
          <a:p>
            <a:pPr lvl="1"/>
            <a:r>
              <a:rPr lang="en-US" dirty="0"/>
              <a:t>DO NOT us “Old Common Rule” version</a:t>
            </a:r>
          </a:p>
          <a:p>
            <a:pPr lvl="1"/>
            <a:endParaRPr lang="en-US" dirty="0"/>
          </a:p>
          <a:p>
            <a:endParaRPr lang="en-US" dirty="0"/>
          </a:p>
          <a:p>
            <a:endParaRPr lang="en-US" dirty="0"/>
          </a:p>
        </p:txBody>
      </p:sp>
    </p:spTree>
    <p:extLst>
      <p:ext uri="{BB962C8B-B14F-4D97-AF65-F5344CB8AC3E}">
        <p14:creationId xmlns:p14="http://schemas.microsoft.com/office/powerpoint/2010/main" val="810985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93EF8-DB65-1666-D296-BB22DCCEC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A4D86-9AF1-F478-E783-4C1C3DE2494B}"/>
              </a:ext>
            </a:extLst>
          </p:cNvPr>
          <p:cNvSpPr>
            <a:spLocks noGrp="1"/>
          </p:cNvSpPr>
          <p:nvPr>
            <p:ph type="title"/>
          </p:nvPr>
        </p:nvSpPr>
        <p:spPr/>
        <p:txBody>
          <a:bodyPr/>
          <a:lstStyle/>
          <a:p>
            <a:r>
              <a:rPr lang="en-US" dirty="0"/>
              <a:t>ADVARRA IRB</a:t>
            </a:r>
          </a:p>
        </p:txBody>
      </p:sp>
      <p:sp>
        <p:nvSpPr>
          <p:cNvPr id="11" name="TextBox 10">
            <a:extLst>
              <a:ext uri="{FF2B5EF4-FFF2-40B4-BE49-F238E27FC236}">
                <a16:creationId xmlns:a16="http://schemas.microsoft.com/office/drawing/2014/main" id="{A32A1E08-AA3E-E173-25FC-5AEBDF5049DC}"/>
              </a:ext>
            </a:extLst>
          </p:cNvPr>
          <p:cNvSpPr txBox="1"/>
          <p:nvPr/>
        </p:nvSpPr>
        <p:spPr>
          <a:xfrm>
            <a:off x="5819785" y="1410159"/>
            <a:ext cx="5605299" cy="1200329"/>
          </a:xfrm>
          <a:prstGeom prst="rect">
            <a:avLst/>
          </a:prstGeom>
          <a:noFill/>
        </p:spPr>
        <p:txBody>
          <a:bodyPr wrap="square" rtlCol="0">
            <a:spAutoFit/>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Reference Materials tab located in upper left-hand corner</a:t>
            </a:r>
          </a:p>
          <a:p>
            <a:endParaRPr lang="en-US" dirty="0"/>
          </a:p>
        </p:txBody>
      </p:sp>
      <p:pic>
        <p:nvPicPr>
          <p:cNvPr id="4" name="Picture 3">
            <a:extLst>
              <a:ext uri="{FF2B5EF4-FFF2-40B4-BE49-F238E27FC236}">
                <a16:creationId xmlns:a16="http://schemas.microsoft.com/office/drawing/2014/main" id="{C1CF92D6-A919-6559-E0B3-E04C8254AEE4}"/>
              </a:ext>
            </a:extLst>
          </p:cNvPr>
          <p:cNvPicPr>
            <a:picLocks noChangeAspect="1"/>
          </p:cNvPicPr>
          <p:nvPr/>
        </p:nvPicPr>
        <p:blipFill>
          <a:blip r:embed="rId2"/>
          <a:stretch>
            <a:fillRect/>
          </a:stretch>
        </p:blipFill>
        <p:spPr>
          <a:xfrm>
            <a:off x="541548" y="1690688"/>
            <a:ext cx="4816257" cy="1120237"/>
          </a:xfrm>
          <a:prstGeom prst="rect">
            <a:avLst/>
          </a:prstGeom>
        </p:spPr>
      </p:pic>
      <p:pic>
        <p:nvPicPr>
          <p:cNvPr id="5" name="Picture 4">
            <a:extLst>
              <a:ext uri="{FF2B5EF4-FFF2-40B4-BE49-F238E27FC236}">
                <a16:creationId xmlns:a16="http://schemas.microsoft.com/office/drawing/2014/main" id="{C15EA76A-94CC-75BA-C839-85B05B1DB8F2}"/>
              </a:ext>
            </a:extLst>
          </p:cNvPr>
          <p:cNvPicPr>
            <a:picLocks noChangeAspect="1"/>
          </p:cNvPicPr>
          <p:nvPr/>
        </p:nvPicPr>
        <p:blipFill>
          <a:blip r:embed="rId3"/>
          <a:stretch>
            <a:fillRect/>
          </a:stretch>
        </p:blipFill>
        <p:spPr>
          <a:xfrm>
            <a:off x="5667270" y="3612265"/>
            <a:ext cx="4991533" cy="2880610"/>
          </a:xfrm>
          <a:prstGeom prst="rect">
            <a:avLst/>
          </a:prstGeom>
        </p:spPr>
      </p:pic>
      <p:sp>
        <p:nvSpPr>
          <p:cNvPr id="6" name="TextBox 5">
            <a:extLst>
              <a:ext uri="{FF2B5EF4-FFF2-40B4-BE49-F238E27FC236}">
                <a16:creationId xmlns:a16="http://schemas.microsoft.com/office/drawing/2014/main" id="{330EFD44-5F59-B690-F7B8-798AAA7733C5}"/>
              </a:ext>
            </a:extLst>
          </p:cNvPr>
          <p:cNvSpPr txBox="1"/>
          <p:nvPr/>
        </p:nvSpPr>
        <p:spPr>
          <a:xfrm>
            <a:off x="489559" y="4313906"/>
            <a:ext cx="5177711" cy="1477328"/>
          </a:xfrm>
          <a:prstGeom prst="rect">
            <a:avLst/>
          </a:prstGeom>
          <a:noFill/>
        </p:spPr>
        <p:txBody>
          <a:bodyPr wrap="square" rtlCol="0">
            <a:spAutoFit/>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Select “ADVARRA IRB Reference Materials” (red circle) </a:t>
            </a:r>
          </a:p>
          <a:p>
            <a:endParaRPr lang="en-US" dirty="0"/>
          </a:p>
        </p:txBody>
      </p:sp>
    </p:spTree>
    <p:extLst>
      <p:ext uri="{BB962C8B-B14F-4D97-AF65-F5344CB8AC3E}">
        <p14:creationId xmlns:p14="http://schemas.microsoft.com/office/powerpoint/2010/main" val="1432709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FBEF-335A-9C94-3567-82691311534F}"/>
              </a:ext>
            </a:extLst>
          </p:cNvPr>
          <p:cNvSpPr>
            <a:spLocks noGrp="1"/>
          </p:cNvSpPr>
          <p:nvPr>
            <p:ph type="title"/>
          </p:nvPr>
        </p:nvSpPr>
        <p:spPr/>
        <p:txBody>
          <a:bodyPr/>
          <a:lstStyle/>
          <a:p>
            <a:r>
              <a:rPr lang="en-US" dirty="0"/>
              <a:t>ADVARRA IRB</a:t>
            </a:r>
          </a:p>
        </p:txBody>
      </p:sp>
      <p:pic>
        <p:nvPicPr>
          <p:cNvPr id="8" name="Picture 7">
            <a:extLst>
              <a:ext uri="{FF2B5EF4-FFF2-40B4-BE49-F238E27FC236}">
                <a16:creationId xmlns:a16="http://schemas.microsoft.com/office/drawing/2014/main" id="{A9C73E79-5B5F-1407-13AC-35B4F1B165B3}"/>
              </a:ext>
            </a:extLst>
          </p:cNvPr>
          <p:cNvPicPr>
            <a:picLocks noChangeAspect="1"/>
          </p:cNvPicPr>
          <p:nvPr/>
        </p:nvPicPr>
        <p:blipFill>
          <a:blip r:embed="rId3"/>
          <a:stretch>
            <a:fillRect/>
          </a:stretch>
        </p:blipFill>
        <p:spPr>
          <a:xfrm>
            <a:off x="5280061" y="1027906"/>
            <a:ext cx="6911939" cy="2263336"/>
          </a:xfrm>
          <a:prstGeom prst="rect">
            <a:avLst/>
          </a:prstGeom>
        </p:spPr>
      </p:pic>
      <p:sp>
        <p:nvSpPr>
          <p:cNvPr id="12" name="TextBox 11">
            <a:extLst>
              <a:ext uri="{FF2B5EF4-FFF2-40B4-BE49-F238E27FC236}">
                <a16:creationId xmlns:a16="http://schemas.microsoft.com/office/drawing/2014/main" id="{7F6AAF3D-0A27-1CCC-FC88-DE7BC23D90E9}"/>
              </a:ext>
            </a:extLst>
          </p:cNvPr>
          <p:cNvSpPr txBox="1"/>
          <p:nvPr/>
        </p:nvSpPr>
        <p:spPr>
          <a:xfrm>
            <a:off x="70291" y="1891804"/>
            <a:ext cx="5474191" cy="923330"/>
          </a:xfrm>
          <a:prstGeom prst="rect">
            <a:avLst/>
          </a:prstGeom>
          <a:noFill/>
        </p:spPr>
        <p:txBody>
          <a:bodyPr wrap="none" rtlCol="0">
            <a:spAutoFit/>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Scroll down to ADVARRA Generic Forms-courtesy copies </a:t>
            </a:r>
          </a:p>
          <a:p>
            <a:endParaRPr lang="en-US" dirty="0"/>
          </a:p>
        </p:txBody>
      </p:sp>
      <p:pic>
        <p:nvPicPr>
          <p:cNvPr id="3" name="Picture 2">
            <a:extLst>
              <a:ext uri="{FF2B5EF4-FFF2-40B4-BE49-F238E27FC236}">
                <a16:creationId xmlns:a16="http://schemas.microsoft.com/office/drawing/2014/main" id="{921173F6-A5A3-5654-3F92-DA3AF653D239}"/>
              </a:ext>
            </a:extLst>
          </p:cNvPr>
          <p:cNvPicPr>
            <a:picLocks noChangeAspect="1"/>
          </p:cNvPicPr>
          <p:nvPr/>
        </p:nvPicPr>
        <p:blipFill>
          <a:blip r:embed="rId4"/>
          <a:stretch>
            <a:fillRect/>
          </a:stretch>
        </p:blipFill>
        <p:spPr>
          <a:xfrm>
            <a:off x="0" y="4366619"/>
            <a:ext cx="6988146" cy="1638442"/>
          </a:xfrm>
          <a:prstGeom prst="rect">
            <a:avLst/>
          </a:prstGeom>
        </p:spPr>
      </p:pic>
      <p:sp>
        <p:nvSpPr>
          <p:cNvPr id="4" name="TextBox 3">
            <a:extLst>
              <a:ext uri="{FF2B5EF4-FFF2-40B4-BE49-F238E27FC236}">
                <a16:creationId xmlns:a16="http://schemas.microsoft.com/office/drawing/2014/main" id="{96E1CE93-774E-6707-43B3-7F2B936397F3}"/>
              </a:ext>
            </a:extLst>
          </p:cNvPr>
          <p:cNvSpPr txBox="1"/>
          <p:nvPr/>
        </p:nvSpPr>
        <p:spPr>
          <a:xfrm>
            <a:off x="8121445" y="4724175"/>
            <a:ext cx="3492816" cy="923330"/>
          </a:xfrm>
          <a:prstGeom prst="rect">
            <a:avLst/>
          </a:prstGeom>
          <a:noFill/>
        </p:spPr>
        <p:txBody>
          <a:bodyPr wrap="none" rtlCol="0">
            <a:spAutoFit/>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Scroll down and tab over to page 2 </a:t>
            </a:r>
          </a:p>
          <a:p>
            <a:endParaRPr lang="en-US" dirty="0"/>
          </a:p>
        </p:txBody>
      </p:sp>
    </p:spTree>
    <p:extLst>
      <p:ext uri="{BB962C8B-B14F-4D97-AF65-F5344CB8AC3E}">
        <p14:creationId xmlns:p14="http://schemas.microsoft.com/office/powerpoint/2010/main" val="90236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D0220-2A06-164B-732E-330A1DED3B7E}"/>
              </a:ext>
            </a:extLst>
          </p:cNvPr>
          <p:cNvSpPr>
            <a:spLocks noGrp="1"/>
          </p:cNvSpPr>
          <p:nvPr>
            <p:ph type="title"/>
          </p:nvPr>
        </p:nvSpPr>
        <p:spPr/>
        <p:txBody>
          <a:bodyPr/>
          <a:lstStyle/>
          <a:p>
            <a:r>
              <a:rPr lang="en-US" dirty="0"/>
              <a:t>ADVARRA IRB</a:t>
            </a:r>
          </a:p>
        </p:txBody>
      </p:sp>
      <p:sp>
        <p:nvSpPr>
          <p:cNvPr id="13" name="TextBox 12">
            <a:extLst>
              <a:ext uri="{FF2B5EF4-FFF2-40B4-BE49-F238E27FC236}">
                <a16:creationId xmlns:a16="http://schemas.microsoft.com/office/drawing/2014/main" id="{9FFB5B87-2867-8411-8576-825EBF032580}"/>
              </a:ext>
            </a:extLst>
          </p:cNvPr>
          <p:cNvSpPr txBox="1"/>
          <p:nvPr/>
        </p:nvSpPr>
        <p:spPr>
          <a:xfrm>
            <a:off x="1021310" y="3643527"/>
            <a:ext cx="8673295" cy="1477328"/>
          </a:xfrm>
          <a:prstGeom prst="rect">
            <a:avLst/>
          </a:prstGeom>
          <a:noFill/>
        </p:spPr>
        <p:txBody>
          <a:bodyPr wrap="square" rtlCol="0">
            <a:spAutoFit/>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Please use the “Revised Common Rule” Short Form in the participant’s native language. </a:t>
            </a:r>
          </a:p>
          <a:p>
            <a:r>
              <a:rPr lang="en-US" sz="1800" b="0" i="0" u="none" strike="noStrike" baseline="0" dirty="0">
                <a:solidFill>
                  <a:srgbClr val="000000"/>
                </a:solidFill>
                <a:latin typeface="Calibri" panose="020F0502020204030204" pitchFamily="34" charset="0"/>
              </a:rPr>
              <a:t>	-DO NOT USE the “OLD Common Rule” Short Forms. </a:t>
            </a:r>
          </a:p>
          <a:p>
            <a:r>
              <a:rPr lang="en-US" dirty="0">
                <a:solidFill>
                  <a:srgbClr val="000000"/>
                </a:solidFill>
                <a:latin typeface="Calibri" panose="020F0502020204030204" pitchFamily="34" charset="0"/>
              </a:rPr>
              <a:t>Certificate of translation is also available.</a:t>
            </a:r>
            <a:endParaRPr lang="en-US" sz="1800" b="0" i="0" u="none" strike="noStrike" baseline="0" dirty="0">
              <a:solidFill>
                <a:srgbClr val="000000"/>
              </a:solidFill>
              <a:latin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AA6B3CCA-BE1C-6452-6679-7B640E81FA6B}"/>
              </a:ext>
            </a:extLst>
          </p:cNvPr>
          <p:cNvPicPr>
            <a:picLocks noChangeAspect="1"/>
          </p:cNvPicPr>
          <p:nvPr/>
        </p:nvPicPr>
        <p:blipFill>
          <a:blip r:embed="rId2"/>
          <a:stretch>
            <a:fillRect/>
          </a:stretch>
        </p:blipFill>
        <p:spPr>
          <a:xfrm>
            <a:off x="2286831" y="1560790"/>
            <a:ext cx="6142252" cy="1653683"/>
          </a:xfrm>
          <a:prstGeom prst="rect">
            <a:avLst/>
          </a:prstGeom>
        </p:spPr>
      </p:pic>
    </p:spTree>
    <p:extLst>
      <p:ext uri="{BB962C8B-B14F-4D97-AF65-F5344CB8AC3E}">
        <p14:creationId xmlns:p14="http://schemas.microsoft.com/office/powerpoint/2010/main" val="2629140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66E91-46EE-4F6F-DB4F-7CEAE34EF6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0CE44-4329-4B70-E09D-25EA11E81746}"/>
              </a:ext>
            </a:extLst>
          </p:cNvPr>
          <p:cNvSpPr>
            <a:spLocks noGrp="1"/>
          </p:cNvSpPr>
          <p:nvPr>
            <p:ph type="title"/>
          </p:nvPr>
        </p:nvSpPr>
        <p:spPr/>
        <p:txBody>
          <a:bodyPr/>
          <a:lstStyle/>
          <a:p>
            <a:r>
              <a:rPr lang="en-US" dirty="0"/>
              <a:t>ADVARRA IRB</a:t>
            </a:r>
          </a:p>
        </p:txBody>
      </p:sp>
      <p:sp>
        <p:nvSpPr>
          <p:cNvPr id="3" name="Content Placeholder 2">
            <a:extLst>
              <a:ext uri="{FF2B5EF4-FFF2-40B4-BE49-F238E27FC236}">
                <a16:creationId xmlns:a16="http://schemas.microsoft.com/office/drawing/2014/main" id="{D41F9E30-3F67-7F68-E4B4-5378D9E20815}"/>
              </a:ext>
            </a:extLst>
          </p:cNvPr>
          <p:cNvSpPr>
            <a:spLocks noGrp="1"/>
          </p:cNvSpPr>
          <p:nvPr>
            <p:ph idx="1"/>
          </p:nvPr>
        </p:nvSpPr>
        <p:spPr>
          <a:xfrm>
            <a:off x="838200" y="1759974"/>
            <a:ext cx="10515600" cy="4643131"/>
          </a:xfrm>
        </p:spPr>
        <p:txBody>
          <a:bodyPr>
            <a:normAutofit fontScale="92500" lnSpcReduction="10000"/>
          </a:bodyPr>
          <a:lstStyle/>
          <a:p>
            <a:r>
              <a:rPr lang="en-US" dirty="0">
                <a:highlight>
                  <a:srgbClr val="FFFF00"/>
                </a:highlight>
              </a:rPr>
              <a:t>If Language You Need is Unavailable</a:t>
            </a:r>
          </a:p>
          <a:p>
            <a:pPr lvl="1"/>
            <a:r>
              <a:rPr lang="en-US" dirty="0"/>
              <a:t>StrokeNet approved translated Short Form</a:t>
            </a:r>
          </a:p>
          <a:p>
            <a:pPr lvl="1"/>
            <a:r>
              <a:rPr lang="en-US" dirty="0"/>
              <a:t>Local IRB approved Short Form</a:t>
            </a:r>
          </a:p>
          <a:p>
            <a:r>
              <a:rPr lang="en-US" dirty="0">
                <a:highlight>
                  <a:srgbClr val="FFFF00"/>
                </a:highlight>
              </a:rPr>
              <a:t>If using a SF outside of the ADVARRA bank, then the English Advarra Short Form IRB Oversight Addendum must be used to consent the participant. </a:t>
            </a:r>
          </a:p>
          <a:p>
            <a:pPr lvl="1"/>
            <a:r>
              <a:rPr lang="en-US" dirty="0"/>
              <a:t>Informs the participant that Advarra is the IRB of Record</a:t>
            </a:r>
          </a:p>
          <a:p>
            <a:pPr lvl="1"/>
            <a:r>
              <a:rPr lang="en-US" dirty="0"/>
              <a:t>The English Advarra Short Form IRB Oversight Addendum is located on the CIRBI portal on page 1 of the Advarra Generic Forms – courtesy copy (see previous instructions for navigation).</a:t>
            </a:r>
          </a:p>
          <a:p>
            <a:r>
              <a:rPr lang="en-US" dirty="0">
                <a:highlight>
                  <a:srgbClr val="FFFF00"/>
                </a:highlight>
              </a:rPr>
              <a:t>If a SF is used to consent, notify the NCC project manager and submit a modification to request a fully translated consent through the CIRBI portal.</a:t>
            </a:r>
          </a:p>
        </p:txBody>
      </p:sp>
    </p:spTree>
    <p:extLst>
      <p:ext uri="{BB962C8B-B14F-4D97-AF65-F5344CB8AC3E}">
        <p14:creationId xmlns:p14="http://schemas.microsoft.com/office/powerpoint/2010/main" val="743959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6F5EA-6391-A403-05B1-F3C6DB443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7D1DE-6891-B9F2-5B16-A45F9A1F1423}"/>
              </a:ext>
            </a:extLst>
          </p:cNvPr>
          <p:cNvSpPr>
            <a:spLocks noGrp="1"/>
          </p:cNvSpPr>
          <p:nvPr>
            <p:ph type="title"/>
          </p:nvPr>
        </p:nvSpPr>
        <p:spPr/>
        <p:txBody>
          <a:bodyPr>
            <a:normAutofit/>
          </a:bodyPr>
          <a:lstStyle/>
          <a:p>
            <a:r>
              <a:rPr lang="en-US" sz="4000" dirty="0"/>
              <a:t>Consenting Process-ADVARRA IRB HANDBOOK</a:t>
            </a:r>
          </a:p>
        </p:txBody>
      </p:sp>
      <p:sp>
        <p:nvSpPr>
          <p:cNvPr id="3" name="Content Placeholder 2">
            <a:extLst>
              <a:ext uri="{FF2B5EF4-FFF2-40B4-BE49-F238E27FC236}">
                <a16:creationId xmlns:a16="http://schemas.microsoft.com/office/drawing/2014/main" id="{2E584A76-C051-C77D-E6D1-4E0239BBAEFD}"/>
              </a:ext>
            </a:extLst>
          </p:cNvPr>
          <p:cNvSpPr>
            <a:spLocks noGrp="1"/>
          </p:cNvSpPr>
          <p:nvPr>
            <p:ph idx="1"/>
          </p:nvPr>
        </p:nvSpPr>
        <p:spPr/>
        <p:txBody>
          <a:bodyPr/>
          <a:lstStyle/>
          <a:p>
            <a:r>
              <a:rPr lang="en-US" dirty="0"/>
              <a:t>A </a:t>
            </a:r>
            <a:r>
              <a:rPr lang="en-US" b="1" dirty="0"/>
              <a:t>written summary </a:t>
            </a:r>
            <a:r>
              <a:rPr lang="en-US" dirty="0"/>
              <a:t>embodying the basic and appropriate additional elements of consent must be submitted to and approved by the IRB (</a:t>
            </a:r>
            <a:r>
              <a:rPr lang="en-US" i="1" dirty="0">
                <a:solidFill>
                  <a:srgbClr val="FF0000"/>
                </a:solidFill>
              </a:rPr>
              <a:t>the IRB-approved long form English consent may be used as the written summary</a:t>
            </a:r>
            <a:r>
              <a:rPr lang="en-US" dirty="0"/>
              <a:t>).</a:t>
            </a:r>
          </a:p>
          <a:p>
            <a:r>
              <a:rPr lang="en-US" dirty="0"/>
              <a:t>The </a:t>
            </a:r>
            <a:r>
              <a:rPr lang="en-US" b="1" dirty="0"/>
              <a:t>oral presentation </a:t>
            </a:r>
            <a:r>
              <a:rPr lang="en-US" dirty="0"/>
              <a:t>and the short form written document should be in a </a:t>
            </a:r>
            <a:r>
              <a:rPr lang="en-US" b="1" i="1" dirty="0"/>
              <a:t>language understandable to the subject</a:t>
            </a:r>
            <a:r>
              <a:rPr lang="en-US" dirty="0"/>
              <a:t>.</a:t>
            </a:r>
          </a:p>
          <a:p>
            <a:r>
              <a:rPr lang="en-US" dirty="0"/>
              <a:t>There </a:t>
            </a:r>
            <a:r>
              <a:rPr lang="en-US" b="1" i="1" dirty="0"/>
              <a:t>must be a witness </a:t>
            </a:r>
            <a:r>
              <a:rPr lang="en-US" dirty="0"/>
              <a:t>to the oral presentation.</a:t>
            </a:r>
          </a:p>
          <a:p>
            <a:r>
              <a:rPr lang="en-US" dirty="0"/>
              <a:t>When the person obtaining consent is assisted by a translator, the </a:t>
            </a:r>
            <a:r>
              <a:rPr lang="en-US" b="1" i="1" dirty="0"/>
              <a:t>translator may serve as the witness</a:t>
            </a:r>
            <a:r>
              <a:rPr lang="en-US" dirty="0"/>
              <a:t>.</a:t>
            </a:r>
          </a:p>
        </p:txBody>
      </p:sp>
    </p:spTree>
    <p:extLst>
      <p:ext uri="{BB962C8B-B14F-4D97-AF65-F5344CB8AC3E}">
        <p14:creationId xmlns:p14="http://schemas.microsoft.com/office/powerpoint/2010/main" val="332093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EF2D4-F2B7-0244-3648-9AE21368E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7BB1C-C55A-965F-6CF6-A06D03D9DB9B}"/>
              </a:ext>
            </a:extLst>
          </p:cNvPr>
          <p:cNvSpPr>
            <a:spLocks noGrp="1"/>
          </p:cNvSpPr>
          <p:nvPr>
            <p:ph type="title"/>
          </p:nvPr>
        </p:nvSpPr>
        <p:spPr/>
        <p:txBody>
          <a:bodyPr>
            <a:normAutofit/>
          </a:bodyPr>
          <a:lstStyle/>
          <a:p>
            <a:r>
              <a:rPr lang="en-US" sz="4000" dirty="0"/>
              <a:t>Consenting Process-ADVARRA IRB HANDBOOK</a:t>
            </a:r>
          </a:p>
        </p:txBody>
      </p:sp>
      <p:sp>
        <p:nvSpPr>
          <p:cNvPr id="3" name="Content Placeholder 2">
            <a:extLst>
              <a:ext uri="{FF2B5EF4-FFF2-40B4-BE49-F238E27FC236}">
                <a16:creationId xmlns:a16="http://schemas.microsoft.com/office/drawing/2014/main" id="{22BEB4E7-A92D-51C5-74E3-AB5DAA758010}"/>
              </a:ext>
            </a:extLst>
          </p:cNvPr>
          <p:cNvSpPr>
            <a:spLocks noGrp="1"/>
          </p:cNvSpPr>
          <p:nvPr>
            <p:ph idx="1"/>
          </p:nvPr>
        </p:nvSpPr>
        <p:spPr/>
        <p:txBody>
          <a:bodyPr/>
          <a:lstStyle/>
          <a:p>
            <a:r>
              <a:rPr lang="en-US" dirty="0">
                <a:highlight>
                  <a:srgbClr val="FFFF00"/>
                </a:highlight>
              </a:rPr>
              <a:t>If the translator is not serving as the witness, the translator name and /or ID number (for professional translational services providing only a translator ID number) should be documented on the short form along with the signature of the witness. </a:t>
            </a:r>
          </a:p>
          <a:p>
            <a:r>
              <a:rPr lang="en-US" dirty="0"/>
              <a:t>The subject, the subject’s parent/legal guardian or the subject’s LAR (if approved by the IRB) must sign and date the short form.</a:t>
            </a:r>
          </a:p>
        </p:txBody>
      </p:sp>
    </p:spTree>
    <p:extLst>
      <p:ext uri="{BB962C8B-B14F-4D97-AF65-F5344CB8AC3E}">
        <p14:creationId xmlns:p14="http://schemas.microsoft.com/office/powerpoint/2010/main" val="3310924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19141-6746-583F-54B6-47D443527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9F499-9013-C6F3-605D-DD61E4EA9266}"/>
              </a:ext>
            </a:extLst>
          </p:cNvPr>
          <p:cNvSpPr>
            <a:spLocks noGrp="1"/>
          </p:cNvSpPr>
          <p:nvPr>
            <p:ph type="title"/>
          </p:nvPr>
        </p:nvSpPr>
        <p:spPr/>
        <p:txBody>
          <a:bodyPr>
            <a:normAutofit/>
          </a:bodyPr>
          <a:lstStyle/>
          <a:p>
            <a:r>
              <a:rPr lang="en-US" sz="4000" dirty="0"/>
              <a:t>Consenting Process-ADVARRA IRB HANDBOOK</a:t>
            </a:r>
          </a:p>
        </p:txBody>
      </p:sp>
      <p:sp>
        <p:nvSpPr>
          <p:cNvPr id="3" name="Content Placeholder 2">
            <a:extLst>
              <a:ext uri="{FF2B5EF4-FFF2-40B4-BE49-F238E27FC236}">
                <a16:creationId xmlns:a16="http://schemas.microsoft.com/office/drawing/2014/main" id="{CE2528FF-6354-D029-5134-7A27519CE8B0}"/>
              </a:ext>
            </a:extLst>
          </p:cNvPr>
          <p:cNvSpPr>
            <a:spLocks noGrp="1"/>
          </p:cNvSpPr>
          <p:nvPr>
            <p:ph idx="1"/>
          </p:nvPr>
        </p:nvSpPr>
        <p:spPr/>
        <p:txBody>
          <a:bodyPr>
            <a:normAutofit/>
          </a:bodyPr>
          <a:lstStyle/>
          <a:p>
            <a:r>
              <a:rPr lang="en-US" dirty="0"/>
              <a:t>The witness must sign and date both the short form and a copy of the written summary.</a:t>
            </a:r>
          </a:p>
          <a:p>
            <a:pPr lvl="1"/>
            <a:r>
              <a:rPr lang="en-US" dirty="0"/>
              <a:t>The witness, which may include family members, should be fluent in the participant’s language and should have observed the oral presentation of information.</a:t>
            </a:r>
          </a:p>
          <a:p>
            <a:pPr lvl="1"/>
            <a:r>
              <a:rPr lang="en-US" dirty="0"/>
              <a:t>If the person obtaining consent uses a translator, the translator may ALSO serve as the witness.</a:t>
            </a:r>
          </a:p>
          <a:p>
            <a:pPr lvl="1"/>
            <a:r>
              <a:rPr lang="en-US" dirty="0"/>
              <a:t>A member of the study staff may be the person who obtains informed consent and may be the translator, but CANNOT also be the witness.</a:t>
            </a:r>
          </a:p>
        </p:txBody>
      </p:sp>
    </p:spTree>
    <p:extLst>
      <p:ext uri="{BB962C8B-B14F-4D97-AF65-F5344CB8AC3E}">
        <p14:creationId xmlns:p14="http://schemas.microsoft.com/office/powerpoint/2010/main" val="3103595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BA933-9A72-AC61-50AD-1F659837A8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AD970-43D8-A260-B2D2-A0DA0D815D2E}"/>
              </a:ext>
            </a:extLst>
          </p:cNvPr>
          <p:cNvSpPr>
            <a:spLocks noGrp="1"/>
          </p:cNvSpPr>
          <p:nvPr>
            <p:ph type="title"/>
          </p:nvPr>
        </p:nvSpPr>
        <p:spPr/>
        <p:txBody>
          <a:bodyPr/>
          <a:lstStyle/>
          <a:p>
            <a:r>
              <a:rPr lang="en-US" dirty="0"/>
              <a:t>What is a Short Form?</a:t>
            </a:r>
          </a:p>
        </p:txBody>
      </p:sp>
      <p:sp>
        <p:nvSpPr>
          <p:cNvPr id="3" name="Content Placeholder 2">
            <a:extLst>
              <a:ext uri="{FF2B5EF4-FFF2-40B4-BE49-F238E27FC236}">
                <a16:creationId xmlns:a16="http://schemas.microsoft.com/office/drawing/2014/main" id="{881EB151-BCB2-7A19-0622-CB6239C29445}"/>
              </a:ext>
            </a:extLst>
          </p:cNvPr>
          <p:cNvSpPr>
            <a:spLocks noGrp="1"/>
          </p:cNvSpPr>
          <p:nvPr>
            <p:ph idx="1"/>
          </p:nvPr>
        </p:nvSpPr>
        <p:spPr/>
        <p:txBody>
          <a:bodyPr>
            <a:normAutofit lnSpcReduction="10000"/>
          </a:bodyPr>
          <a:lstStyle/>
          <a:p>
            <a:pPr lvl="1"/>
            <a:r>
              <a:rPr lang="en-US" dirty="0"/>
              <a:t>When individuals who do not understand English are to be enrolled in a clinical study, IRBs and investigators must ensure that the information given to such prospective participants, or their legally authorized representatives is in language understandable to the participants or their representatives.</a:t>
            </a:r>
          </a:p>
          <a:p>
            <a:pPr lvl="1"/>
            <a:r>
              <a:rPr lang="en-US" dirty="0"/>
              <a:t>The </a:t>
            </a:r>
            <a:r>
              <a:rPr lang="en-US" b="1" i="1" u="sng" dirty="0"/>
              <a:t>short form </a:t>
            </a:r>
            <a:r>
              <a:rPr lang="en-US" dirty="0"/>
              <a:t>method for obtaining informed consent should be used for the enrollment of a potential participant that does not understand English in a study for which </a:t>
            </a:r>
            <a:r>
              <a:rPr lang="en-US" b="1" i="1" u="sng" dirty="0"/>
              <a:t>no fully translated ICD is available </a:t>
            </a:r>
            <a:r>
              <a:rPr lang="en-US" dirty="0"/>
              <a:t>in a language the individual understands.</a:t>
            </a:r>
          </a:p>
          <a:p>
            <a:pPr lvl="1"/>
            <a:r>
              <a:rPr lang="en-US" dirty="0"/>
              <a:t>The </a:t>
            </a:r>
            <a:r>
              <a:rPr lang="en-US" b="1" i="1" u="sng" dirty="0"/>
              <a:t>short form </a:t>
            </a:r>
            <a:r>
              <a:rPr lang="en-US" dirty="0"/>
              <a:t>method for obtaining informed consent is not available for use with </a:t>
            </a:r>
            <a:r>
              <a:rPr lang="en-US" dirty="0" err="1"/>
              <a:t>eConsent</a:t>
            </a:r>
            <a:r>
              <a:rPr lang="en-US" dirty="0"/>
              <a:t> at this time</a:t>
            </a:r>
          </a:p>
          <a:p>
            <a:pPr lvl="1"/>
            <a:r>
              <a:rPr lang="en-US" dirty="0"/>
              <a:t>The </a:t>
            </a:r>
            <a:r>
              <a:rPr lang="en-US" b="1" i="1" u="sng" dirty="0"/>
              <a:t>short form </a:t>
            </a:r>
            <a:r>
              <a:rPr lang="en-US" dirty="0"/>
              <a:t>method for obtaining informed consent can be used with remote consent if your local processes allow for this</a:t>
            </a:r>
          </a:p>
          <a:p>
            <a:endParaRPr lang="en-US" dirty="0"/>
          </a:p>
          <a:p>
            <a:endParaRPr lang="en-US" dirty="0"/>
          </a:p>
        </p:txBody>
      </p:sp>
    </p:spTree>
    <p:extLst>
      <p:ext uri="{BB962C8B-B14F-4D97-AF65-F5344CB8AC3E}">
        <p14:creationId xmlns:p14="http://schemas.microsoft.com/office/powerpoint/2010/main" val="1881313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F4C95-2D97-16D3-34D2-F98D171D0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12819-3E42-7C62-A707-2CA4868FA065}"/>
              </a:ext>
            </a:extLst>
          </p:cNvPr>
          <p:cNvSpPr>
            <a:spLocks noGrp="1"/>
          </p:cNvSpPr>
          <p:nvPr>
            <p:ph type="title"/>
          </p:nvPr>
        </p:nvSpPr>
        <p:spPr/>
        <p:txBody>
          <a:bodyPr>
            <a:normAutofit/>
          </a:bodyPr>
          <a:lstStyle/>
          <a:p>
            <a:r>
              <a:rPr lang="en-US" sz="4000" dirty="0"/>
              <a:t>Consenting Process-ADVARRA IRB HANDBOOK</a:t>
            </a:r>
          </a:p>
        </p:txBody>
      </p:sp>
      <p:sp>
        <p:nvSpPr>
          <p:cNvPr id="3" name="Content Placeholder 2">
            <a:extLst>
              <a:ext uri="{FF2B5EF4-FFF2-40B4-BE49-F238E27FC236}">
                <a16:creationId xmlns:a16="http://schemas.microsoft.com/office/drawing/2014/main" id="{FCC10FB2-49C8-4EA2-FAE2-101783ECB94B}"/>
              </a:ext>
            </a:extLst>
          </p:cNvPr>
          <p:cNvSpPr>
            <a:spLocks noGrp="1"/>
          </p:cNvSpPr>
          <p:nvPr>
            <p:ph idx="1"/>
          </p:nvPr>
        </p:nvSpPr>
        <p:spPr/>
        <p:txBody>
          <a:bodyPr>
            <a:normAutofit/>
          </a:bodyPr>
          <a:lstStyle/>
          <a:p>
            <a:r>
              <a:rPr lang="en-US" dirty="0"/>
              <a:t>The person obtaining consent must sign and date a copy of the written summary.</a:t>
            </a:r>
          </a:p>
          <a:p>
            <a:r>
              <a:rPr lang="en-US" dirty="0"/>
              <a:t>A copy of the short form and written summary must be given to the subject or the subject’s LAR.</a:t>
            </a:r>
          </a:p>
          <a:p>
            <a:r>
              <a:rPr lang="en-US" dirty="0"/>
              <a:t>For research involving children where the IRB requires that both parents/legal guardian provide parental permission, both parents/legal guardians should sign on the signature line.</a:t>
            </a:r>
          </a:p>
        </p:txBody>
      </p:sp>
    </p:spTree>
    <p:extLst>
      <p:ext uri="{BB962C8B-B14F-4D97-AF65-F5344CB8AC3E}">
        <p14:creationId xmlns:p14="http://schemas.microsoft.com/office/powerpoint/2010/main" val="2857434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BD0E-5338-D63A-73E0-AC44A92BD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A64DC-CE97-2FFD-EC86-30A13B0278F4}"/>
              </a:ext>
            </a:extLst>
          </p:cNvPr>
          <p:cNvSpPr>
            <a:spLocks noGrp="1"/>
          </p:cNvSpPr>
          <p:nvPr>
            <p:ph type="title"/>
          </p:nvPr>
        </p:nvSpPr>
        <p:spPr/>
        <p:txBody>
          <a:bodyPr>
            <a:normAutofit/>
          </a:bodyPr>
          <a:lstStyle/>
          <a:p>
            <a:r>
              <a:rPr lang="en-US" sz="4000" dirty="0"/>
              <a:t>Consenting Process-ADVARRA IRB HANDBOOK</a:t>
            </a:r>
          </a:p>
        </p:txBody>
      </p:sp>
      <p:sp>
        <p:nvSpPr>
          <p:cNvPr id="3" name="Content Placeholder 2">
            <a:extLst>
              <a:ext uri="{FF2B5EF4-FFF2-40B4-BE49-F238E27FC236}">
                <a16:creationId xmlns:a16="http://schemas.microsoft.com/office/drawing/2014/main" id="{70CB7A9F-0C74-F1BF-4D81-8B12237CD4D8}"/>
              </a:ext>
            </a:extLst>
          </p:cNvPr>
          <p:cNvSpPr>
            <a:spLocks noGrp="1"/>
          </p:cNvSpPr>
          <p:nvPr>
            <p:ph idx="1"/>
          </p:nvPr>
        </p:nvSpPr>
        <p:spPr/>
        <p:txBody>
          <a:bodyPr>
            <a:normAutofit/>
          </a:bodyPr>
          <a:lstStyle/>
          <a:p>
            <a:r>
              <a:rPr lang="en-US" i="1" u="sng" dirty="0"/>
              <a:t>HIPAA authorization</a:t>
            </a:r>
            <a:r>
              <a:rPr lang="en-US" dirty="0"/>
              <a:t>: Use of a short form consent does not satisfy the requirements for authorization of Private Health Information (PHI) under HIPAA. The investigator should consult with the investigator’s institution to obtain a translated HIPAA authorization form and follow institutional policy for obtaining authorization from research subjects. Alternatively, investigators may contact Advarra to obtain a translation of an institution’s template HIPAA Authorization form.</a:t>
            </a:r>
          </a:p>
        </p:txBody>
      </p:sp>
    </p:spTree>
    <p:extLst>
      <p:ext uri="{BB962C8B-B14F-4D97-AF65-F5344CB8AC3E}">
        <p14:creationId xmlns:p14="http://schemas.microsoft.com/office/powerpoint/2010/main" val="2265807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38B46-6DE7-11E7-8822-063925F61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7770C-002E-5F04-15C6-17EC1CE789A0}"/>
              </a:ext>
            </a:extLst>
          </p:cNvPr>
          <p:cNvSpPr>
            <a:spLocks noGrp="1"/>
          </p:cNvSpPr>
          <p:nvPr>
            <p:ph type="title"/>
          </p:nvPr>
        </p:nvSpPr>
        <p:spPr/>
        <p:txBody>
          <a:bodyPr>
            <a:normAutofit/>
          </a:bodyPr>
          <a:lstStyle/>
          <a:p>
            <a:r>
              <a:rPr lang="en-US" sz="4000" dirty="0"/>
              <a:t>Consenting Process-ADVARRA IRB HANDBOOK</a:t>
            </a:r>
          </a:p>
        </p:txBody>
      </p:sp>
      <p:sp>
        <p:nvSpPr>
          <p:cNvPr id="3" name="Content Placeholder 2">
            <a:extLst>
              <a:ext uri="{FF2B5EF4-FFF2-40B4-BE49-F238E27FC236}">
                <a16:creationId xmlns:a16="http://schemas.microsoft.com/office/drawing/2014/main" id="{BB498263-93D9-8FA2-89A6-21436039B6DE}"/>
              </a:ext>
            </a:extLst>
          </p:cNvPr>
          <p:cNvSpPr>
            <a:spLocks noGrp="1"/>
          </p:cNvSpPr>
          <p:nvPr>
            <p:ph idx="1"/>
          </p:nvPr>
        </p:nvSpPr>
        <p:spPr/>
        <p:txBody>
          <a:bodyPr>
            <a:normAutofit/>
          </a:bodyPr>
          <a:lstStyle/>
          <a:p>
            <a:r>
              <a:rPr lang="en-US" dirty="0"/>
              <a:t>The short form must state that the elements of informed consent required by the regulations (21 CFR 50.25 and 45 CFR 46.116) have been presented orally to the subject or the subject’s LAR.</a:t>
            </a:r>
          </a:p>
          <a:p>
            <a:pPr lvl="1"/>
            <a:r>
              <a:rPr lang="en-US" dirty="0"/>
              <a:t>Additional Requirement for Studies Subject to the Revised Common Rule: The short form must additionally state that the key information required by 45 CFR 46.116(a)(5)(i) was presented first to the subject, before other information, if any, was provided.</a:t>
            </a:r>
          </a:p>
          <a:p>
            <a:pPr marL="457200" lvl="1" indent="0">
              <a:buNone/>
            </a:pPr>
            <a:endParaRPr lang="en-US" dirty="0"/>
          </a:p>
          <a:p>
            <a:pPr marL="457200" lvl="1" indent="0">
              <a:buNone/>
            </a:pPr>
            <a:r>
              <a:rPr lang="en-US" sz="2000" i="1" dirty="0">
                <a:solidFill>
                  <a:schemeClr val="tx2">
                    <a:lumMod val="50000"/>
                    <a:lumOff val="50000"/>
                  </a:schemeClr>
                </a:solidFill>
              </a:rPr>
              <a:t>Note: ICH-GCP does not allow for use of a short form consent. Therefore, Advarra will generally not approve a short form consent for Canadian research. Canadian subjects must sign a translation of the IRB-approved study ICF in a language the subject can read and understand.</a:t>
            </a:r>
          </a:p>
        </p:txBody>
      </p:sp>
    </p:spTree>
    <p:extLst>
      <p:ext uri="{BB962C8B-B14F-4D97-AF65-F5344CB8AC3E}">
        <p14:creationId xmlns:p14="http://schemas.microsoft.com/office/powerpoint/2010/main" val="1289531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7A10A-26A0-2393-5D5B-2F61698016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7D566-E5F4-E771-E871-6CD7EBE116E1}"/>
              </a:ext>
            </a:extLst>
          </p:cNvPr>
          <p:cNvSpPr>
            <a:spLocks noGrp="1"/>
          </p:cNvSpPr>
          <p:nvPr>
            <p:ph type="title"/>
          </p:nvPr>
        </p:nvSpPr>
        <p:spPr/>
        <p:txBody>
          <a:bodyPr/>
          <a:lstStyle/>
          <a:p>
            <a:r>
              <a:rPr lang="en-US" dirty="0"/>
              <a:t>After Consenting Using a Short Form</a:t>
            </a:r>
          </a:p>
        </p:txBody>
      </p:sp>
      <p:sp>
        <p:nvSpPr>
          <p:cNvPr id="3" name="Content Placeholder 2">
            <a:extLst>
              <a:ext uri="{FF2B5EF4-FFF2-40B4-BE49-F238E27FC236}">
                <a16:creationId xmlns:a16="http://schemas.microsoft.com/office/drawing/2014/main" id="{D5F7BFFA-AE11-CE2D-5EF8-186F00C1530D}"/>
              </a:ext>
            </a:extLst>
          </p:cNvPr>
          <p:cNvSpPr>
            <a:spLocks noGrp="1"/>
          </p:cNvSpPr>
          <p:nvPr>
            <p:ph idx="1"/>
          </p:nvPr>
        </p:nvSpPr>
        <p:spPr/>
        <p:txBody>
          <a:bodyPr>
            <a:normAutofit/>
          </a:bodyPr>
          <a:lstStyle/>
          <a:p>
            <a:r>
              <a:rPr lang="en-US" dirty="0"/>
              <a:t>Notify Project Manager Immediately</a:t>
            </a:r>
          </a:p>
          <a:p>
            <a:r>
              <a:rPr lang="en-US" dirty="0"/>
              <a:t>If ADVARRA trial, submit modification for fully translated ICF</a:t>
            </a:r>
          </a:p>
          <a:p>
            <a:r>
              <a:rPr lang="en-US" dirty="0"/>
              <a:t>Once IRB approval on fully translated ICD, must be provided to the participant within 30 days and the date of provision should be documented (UC IRB)</a:t>
            </a:r>
          </a:p>
          <a:p>
            <a:endParaRPr lang="en-US" dirty="0"/>
          </a:p>
          <a:p>
            <a:pPr marL="0" indent="0">
              <a:buNone/>
            </a:pPr>
            <a:endParaRPr lang="en-US" dirty="0">
              <a:highlight>
                <a:srgbClr val="FFFF00"/>
              </a:highlight>
            </a:endParaRPr>
          </a:p>
        </p:txBody>
      </p:sp>
    </p:spTree>
    <p:extLst>
      <p:ext uri="{BB962C8B-B14F-4D97-AF65-F5344CB8AC3E}">
        <p14:creationId xmlns:p14="http://schemas.microsoft.com/office/powerpoint/2010/main" val="2511845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BB331-3262-746F-8C5B-7199FBB14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730EB3-19B1-ECD4-AE26-FD2A5F36C93D}"/>
              </a:ext>
            </a:extLst>
          </p:cNvPr>
          <p:cNvSpPr>
            <a:spLocks noGrp="1"/>
          </p:cNvSpPr>
          <p:nvPr>
            <p:ph type="title"/>
          </p:nvPr>
        </p:nvSpPr>
        <p:spPr/>
        <p:txBody>
          <a:bodyPr/>
          <a:lstStyle/>
          <a:p>
            <a:r>
              <a:rPr lang="en-US" dirty="0"/>
              <a:t>Short Form Monitor Review-</a:t>
            </a:r>
            <a:br>
              <a:rPr lang="en-US" dirty="0"/>
            </a:br>
            <a:r>
              <a:rPr lang="en-US" dirty="0"/>
              <a:t>Frequently Asked Questions</a:t>
            </a:r>
          </a:p>
        </p:txBody>
      </p:sp>
      <p:sp>
        <p:nvSpPr>
          <p:cNvPr id="4" name="Content Placeholder 3">
            <a:extLst>
              <a:ext uri="{FF2B5EF4-FFF2-40B4-BE49-F238E27FC236}">
                <a16:creationId xmlns:a16="http://schemas.microsoft.com/office/drawing/2014/main" id="{459201CB-9B55-58A0-1221-F60783D64EA2}"/>
              </a:ext>
            </a:extLst>
          </p:cNvPr>
          <p:cNvSpPr>
            <a:spLocks noGrp="1"/>
          </p:cNvSpPr>
          <p:nvPr>
            <p:ph idx="1"/>
          </p:nvPr>
        </p:nvSpPr>
        <p:spPr/>
        <p:txBody>
          <a:bodyPr>
            <a:normAutofit lnSpcReduction="10000"/>
          </a:bodyPr>
          <a:lstStyle/>
          <a:p>
            <a:r>
              <a:rPr lang="en-US" dirty="0"/>
              <a:t>I consented a subject with a short form and a full English informed consent. What should I upload it into WebDCU on my ICF CRF?</a:t>
            </a:r>
          </a:p>
          <a:p>
            <a:pPr lvl="1"/>
            <a:r>
              <a:rPr lang="en-US" dirty="0"/>
              <a:t>Sites should upload a single PDF of:</a:t>
            </a:r>
          </a:p>
          <a:p>
            <a:pPr lvl="2"/>
            <a:r>
              <a:rPr lang="en-US" dirty="0"/>
              <a:t>The short form</a:t>
            </a:r>
          </a:p>
          <a:p>
            <a:pPr lvl="2"/>
            <a:r>
              <a:rPr lang="en-US" dirty="0"/>
              <a:t>The full English informed consent</a:t>
            </a:r>
          </a:p>
          <a:p>
            <a:pPr lvl="2"/>
            <a:r>
              <a:rPr lang="en-US" dirty="0"/>
              <a:t>A note to file may be included but is not required.</a:t>
            </a:r>
          </a:p>
          <a:p>
            <a:pPr marL="457200" lvl="1" indent="0">
              <a:buNone/>
            </a:pPr>
            <a:endParaRPr lang="en-US" dirty="0"/>
          </a:p>
          <a:p>
            <a:r>
              <a:rPr lang="en-US" dirty="0"/>
              <a:t>How long do I have to reconsent the subject with the fully translated informed consent?</a:t>
            </a:r>
          </a:p>
          <a:p>
            <a:pPr lvl="1"/>
            <a:r>
              <a:rPr lang="en-US" dirty="0"/>
              <a:t>StrokeNet SOP Adm 26 specifies that the translated ICD must be </a:t>
            </a:r>
            <a:r>
              <a:rPr lang="en-US" i="1" u="sng" dirty="0"/>
              <a:t>provided to the participant within 30 days</a:t>
            </a:r>
            <a:r>
              <a:rPr lang="en-US" dirty="0"/>
              <a:t> and the date of provision should be documented</a:t>
            </a:r>
          </a:p>
          <a:p>
            <a:endParaRPr lang="en-US" dirty="0"/>
          </a:p>
        </p:txBody>
      </p:sp>
    </p:spTree>
    <p:extLst>
      <p:ext uri="{BB962C8B-B14F-4D97-AF65-F5344CB8AC3E}">
        <p14:creationId xmlns:p14="http://schemas.microsoft.com/office/powerpoint/2010/main" val="1566837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16EBF-AC0A-9388-4293-72CF5EACC6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75BC54-B6E0-D25D-D96C-55D4AFBC4A3F}"/>
              </a:ext>
            </a:extLst>
          </p:cNvPr>
          <p:cNvSpPr>
            <a:spLocks noGrp="1"/>
          </p:cNvSpPr>
          <p:nvPr>
            <p:ph type="title"/>
          </p:nvPr>
        </p:nvSpPr>
        <p:spPr/>
        <p:txBody>
          <a:bodyPr/>
          <a:lstStyle/>
          <a:p>
            <a:r>
              <a:rPr lang="en-US" dirty="0"/>
              <a:t>Short Form Monitor Review-</a:t>
            </a:r>
            <a:br>
              <a:rPr lang="en-US" dirty="0"/>
            </a:br>
            <a:r>
              <a:rPr lang="en-US" dirty="0"/>
              <a:t>Frequently Asked Questions</a:t>
            </a:r>
          </a:p>
        </p:txBody>
      </p:sp>
      <p:sp>
        <p:nvSpPr>
          <p:cNvPr id="4" name="Content Placeholder 3">
            <a:extLst>
              <a:ext uri="{FF2B5EF4-FFF2-40B4-BE49-F238E27FC236}">
                <a16:creationId xmlns:a16="http://schemas.microsoft.com/office/drawing/2014/main" id="{DB07FB74-A90D-29C6-DDE8-2CC1D0960097}"/>
              </a:ext>
            </a:extLst>
          </p:cNvPr>
          <p:cNvSpPr>
            <a:spLocks noGrp="1"/>
          </p:cNvSpPr>
          <p:nvPr>
            <p:ph idx="1"/>
          </p:nvPr>
        </p:nvSpPr>
        <p:spPr/>
        <p:txBody>
          <a:bodyPr/>
          <a:lstStyle/>
          <a:p>
            <a:r>
              <a:rPr lang="en-US" dirty="0"/>
              <a:t>Which parts of the full </a:t>
            </a:r>
            <a:r>
              <a:rPr lang="en-US" u="sng" dirty="0"/>
              <a:t>English</a:t>
            </a:r>
            <a:r>
              <a:rPr lang="en-US" dirty="0"/>
              <a:t> informed consent document should the witness/translator sign and date?</a:t>
            </a:r>
          </a:p>
          <a:p>
            <a:pPr lvl="1"/>
            <a:r>
              <a:rPr lang="en-US" dirty="0"/>
              <a:t>The designated </a:t>
            </a:r>
            <a:r>
              <a:rPr lang="en-US" b="1" i="1" dirty="0"/>
              <a:t>witness</a:t>
            </a:r>
            <a:r>
              <a:rPr lang="en-US" dirty="0"/>
              <a:t> blocks on the informed consent</a:t>
            </a:r>
          </a:p>
          <a:p>
            <a:pPr lvl="2"/>
            <a:r>
              <a:rPr lang="en-US" dirty="0"/>
              <a:t>A witness/ translator should </a:t>
            </a:r>
            <a:r>
              <a:rPr lang="en-US" b="1" dirty="0"/>
              <a:t>not</a:t>
            </a:r>
            <a:r>
              <a:rPr lang="en-US" dirty="0"/>
              <a:t> complete the Statement of Consent, Statement of Authorization, or any optional study preferences on behalf of the subject on the fully English informed consent document.</a:t>
            </a:r>
          </a:p>
          <a:p>
            <a:pPr lvl="2"/>
            <a:endParaRPr lang="en-US" dirty="0"/>
          </a:p>
          <a:p>
            <a:r>
              <a:rPr lang="en-US" dirty="0"/>
              <a:t>Can I print the name of the subject on the fully English informed consent document?</a:t>
            </a:r>
          </a:p>
          <a:p>
            <a:pPr lvl="1"/>
            <a:r>
              <a:rPr lang="en-US" dirty="0"/>
              <a:t>Yes, this is fine.</a:t>
            </a:r>
          </a:p>
          <a:p>
            <a:endParaRPr lang="en-US" dirty="0"/>
          </a:p>
          <a:p>
            <a:endParaRPr lang="en-US" dirty="0"/>
          </a:p>
        </p:txBody>
      </p:sp>
    </p:spTree>
    <p:extLst>
      <p:ext uri="{BB962C8B-B14F-4D97-AF65-F5344CB8AC3E}">
        <p14:creationId xmlns:p14="http://schemas.microsoft.com/office/powerpoint/2010/main" val="3078452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BA362-29A3-4CB2-39F0-3D0E2D869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F7342-5785-39EC-526D-5D820C88C3A0}"/>
              </a:ext>
            </a:extLst>
          </p:cNvPr>
          <p:cNvSpPr>
            <a:spLocks noGrp="1"/>
          </p:cNvSpPr>
          <p:nvPr>
            <p:ph type="title"/>
          </p:nvPr>
        </p:nvSpPr>
        <p:spPr/>
        <p:txBody>
          <a:bodyPr/>
          <a:lstStyle/>
          <a:p>
            <a:r>
              <a:rPr lang="en-US" dirty="0"/>
              <a:t>Short Form Monitor Review-</a:t>
            </a:r>
            <a:br>
              <a:rPr lang="en-US" dirty="0"/>
            </a:br>
            <a:r>
              <a:rPr lang="en-US" dirty="0"/>
              <a:t>Frequently Asked Questions</a:t>
            </a:r>
          </a:p>
        </p:txBody>
      </p:sp>
      <p:sp>
        <p:nvSpPr>
          <p:cNvPr id="4" name="Content Placeholder 3">
            <a:extLst>
              <a:ext uri="{FF2B5EF4-FFF2-40B4-BE49-F238E27FC236}">
                <a16:creationId xmlns:a16="http://schemas.microsoft.com/office/drawing/2014/main" id="{D4D23C1F-05C0-2E49-5450-DC787BE46514}"/>
              </a:ext>
            </a:extLst>
          </p:cNvPr>
          <p:cNvSpPr>
            <a:spLocks noGrp="1"/>
          </p:cNvSpPr>
          <p:nvPr>
            <p:ph idx="1"/>
          </p:nvPr>
        </p:nvSpPr>
        <p:spPr/>
        <p:txBody>
          <a:bodyPr/>
          <a:lstStyle/>
          <a:p>
            <a:r>
              <a:rPr lang="en-US" dirty="0"/>
              <a:t>What should I do if I’m unable to obtain the fully translated informed consent at a follow up visit?</a:t>
            </a:r>
          </a:p>
          <a:p>
            <a:pPr lvl="1"/>
            <a:r>
              <a:rPr lang="en-US" dirty="0"/>
              <a:t>Contact your NCC project manager to ask for next steps.</a:t>
            </a:r>
          </a:p>
          <a:p>
            <a:endParaRPr lang="en-US" dirty="0"/>
          </a:p>
          <a:p>
            <a:r>
              <a:rPr lang="en-US" dirty="0"/>
              <a:t>The subject is </a:t>
            </a:r>
            <a:r>
              <a:rPr lang="en-US" i="1" dirty="0"/>
              <a:t>physically</a:t>
            </a:r>
            <a:r>
              <a:rPr lang="en-US" dirty="0"/>
              <a:t> unable to sign and date their name on the informed consent documentation. What should I do?</a:t>
            </a:r>
          </a:p>
          <a:p>
            <a:pPr lvl="1"/>
            <a:r>
              <a:rPr lang="en-US" dirty="0"/>
              <a:t>Remember, good research documentation should be legible and attributable.</a:t>
            </a:r>
          </a:p>
          <a:p>
            <a:pPr lvl="1"/>
            <a:r>
              <a:rPr lang="en-US" dirty="0"/>
              <a:t>The witnessed consent process should be used, and the subject should make their best effort to make their mark.</a:t>
            </a:r>
          </a:p>
          <a:p>
            <a:endParaRPr lang="en-US" dirty="0"/>
          </a:p>
        </p:txBody>
      </p:sp>
    </p:spTree>
    <p:extLst>
      <p:ext uri="{BB962C8B-B14F-4D97-AF65-F5344CB8AC3E}">
        <p14:creationId xmlns:p14="http://schemas.microsoft.com/office/powerpoint/2010/main" val="4001221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6E6D1-6CF4-94D7-8016-D2720DD54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F98B7-3C96-0611-FA91-03100FE3A2F4}"/>
              </a:ext>
            </a:extLst>
          </p:cNvPr>
          <p:cNvSpPr>
            <a:spLocks noGrp="1"/>
          </p:cNvSpPr>
          <p:nvPr>
            <p:ph type="title"/>
          </p:nvPr>
        </p:nvSpPr>
        <p:spPr/>
        <p:txBody>
          <a:bodyPr/>
          <a:lstStyle/>
          <a:p>
            <a:r>
              <a:rPr lang="en-US" dirty="0"/>
              <a:t>WebDCU Informed Consent CRFs</a:t>
            </a:r>
          </a:p>
        </p:txBody>
      </p:sp>
      <p:sp>
        <p:nvSpPr>
          <p:cNvPr id="3" name="Content Placeholder 2">
            <a:extLst>
              <a:ext uri="{FF2B5EF4-FFF2-40B4-BE49-F238E27FC236}">
                <a16:creationId xmlns:a16="http://schemas.microsoft.com/office/drawing/2014/main" id="{DA5471AF-C7A2-0172-390F-1651BF006AA5}"/>
              </a:ext>
            </a:extLst>
          </p:cNvPr>
          <p:cNvSpPr>
            <a:spLocks noGrp="1"/>
          </p:cNvSpPr>
          <p:nvPr>
            <p:ph idx="1"/>
          </p:nvPr>
        </p:nvSpPr>
        <p:spPr/>
        <p:txBody>
          <a:bodyPr>
            <a:normAutofit/>
          </a:bodyPr>
          <a:lstStyle/>
          <a:p>
            <a:r>
              <a:rPr lang="en-US" dirty="0"/>
              <a:t>Currently the ICF case report forms do not capture whether a short form has been used.</a:t>
            </a:r>
          </a:p>
          <a:p>
            <a:pPr lvl="1"/>
            <a:r>
              <a:rPr lang="en-US" dirty="0"/>
              <a:t>This makes tracking usage and ensuring timely reconsent very difficult.</a:t>
            </a:r>
          </a:p>
        </p:txBody>
      </p:sp>
    </p:spTree>
    <p:extLst>
      <p:ext uri="{BB962C8B-B14F-4D97-AF65-F5344CB8AC3E}">
        <p14:creationId xmlns:p14="http://schemas.microsoft.com/office/powerpoint/2010/main" val="1045645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1913D-770D-85A3-4BC2-1D8A11562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6305C-6C38-1098-855D-7530D2A38A99}"/>
              </a:ext>
            </a:extLst>
          </p:cNvPr>
          <p:cNvSpPr>
            <a:spLocks noGrp="1"/>
          </p:cNvSpPr>
          <p:nvPr>
            <p:ph type="title"/>
          </p:nvPr>
        </p:nvSpPr>
        <p:spPr/>
        <p:txBody>
          <a:bodyPr/>
          <a:lstStyle/>
          <a:p>
            <a:r>
              <a:rPr lang="en-US" dirty="0"/>
              <a:t>WebDCU Informed Consent CRFs</a:t>
            </a:r>
          </a:p>
        </p:txBody>
      </p:sp>
      <p:sp>
        <p:nvSpPr>
          <p:cNvPr id="3" name="Content Placeholder 2">
            <a:extLst>
              <a:ext uri="{FF2B5EF4-FFF2-40B4-BE49-F238E27FC236}">
                <a16:creationId xmlns:a16="http://schemas.microsoft.com/office/drawing/2014/main" id="{8D2B1D71-A85E-9B04-A9F2-3FF46DD86DE2}"/>
              </a:ext>
            </a:extLst>
          </p:cNvPr>
          <p:cNvSpPr>
            <a:spLocks noGrp="1"/>
          </p:cNvSpPr>
          <p:nvPr>
            <p:ph idx="1"/>
          </p:nvPr>
        </p:nvSpPr>
        <p:spPr/>
        <p:txBody>
          <a:bodyPr>
            <a:normAutofit/>
          </a:bodyPr>
          <a:lstStyle/>
          <a:p>
            <a:r>
              <a:rPr lang="en-US" dirty="0"/>
              <a:t>How we’re improving the process:</a:t>
            </a:r>
          </a:p>
          <a:p>
            <a:pPr lvl="1"/>
            <a:r>
              <a:rPr lang="en-US" b="0" i="0" dirty="0">
                <a:solidFill>
                  <a:srgbClr val="000000"/>
                </a:solidFill>
                <a:effectLst/>
                <a:latin typeface="Aptos" panose="020B0004020202020204" pitchFamily="34" charset="0"/>
              </a:rPr>
              <a:t>The informed consent CRFs will include a new </a:t>
            </a:r>
            <a:r>
              <a:rPr lang="en-US" dirty="0">
                <a:solidFill>
                  <a:srgbClr val="000000"/>
                </a:solidFill>
                <a:latin typeface="Aptos" panose="020B0004020202020204" pitchFamily="34" charset="0"/>
              </a:rPr>
              <a:t>question to collect data about whether a short form was used.</a:t>
            </a:r>
          </a:p>
          <a:p>
            <a:pPr lvl="1"/>
            <a:r>
              <a:rPr lang="en-US" b="0" i="0" dirty="0">
                <a:solidFill>
                  <a:srgbClr val="000000"/>
                </a:solidFill>
                <a:effectLst/>
                <a:latin typeface="Aptos" panose="020B0004020202020204" pitchFamily="34" charset="0"/>
              </a:rPr>
              <a:t>If a short form is used, </a:t>
            </a:r>
            <a:r>
              <a:rPr lang="en-US" dirty="0">
                <a:solidFill>
                  <a:srgbClr val="000000"/>
                </a:solidFill>
                <a:latin typeface="Aptos" panose="020B0004020202020204" pitchFamily="34" charset="0"/>
              </a:rPr>
              <a:t>a</a:t>
            </a:r>
            <a:r>
              <a:rPr lang="en-US" b="0" i="0" dirty="0">
                <a:solidFill>
                  <a:srgbClr val="000000"/>
                </a:solidFill>
                <a:effectLst/>
                <a:latin typeface="Aptos" panose="020B0004020202020204" pitchFamily="34" charset="0"/>
              </a:rPr>
              <a:t>n automatic </a:t>
            </a:r>
            <a:r>
              <a:rPr lang="en-US" dirty="0">
                <a:solidFill>
                  <a:srgbClr val="000000"/>
                </a:solidFill>
                <a:latin typeface="Aptos" panose="020B0004020202020204" pitchFamily="34" charset="0"/>
              </a:rPr>
              <a:t>WebDCU email will alert the NCC that a short form has been used at your site.</a:t>
            </a:r>
          </a:p>
          <a:p>
            <a:pPr lvl="1"/>
            <a:r>
              <a:rPr lang="en-US" b="0" i="0" dirty="0">
                <a:solidFill>
                  <a:srgbClr val="000000"/>
                </a:solidFill>
                <a:effectLst/>
                <a:latin typeface="Aptos" panose="020B0004020202020204" pitchFamily="34" charset="0"/>
              </a:rPr>
              <a:t>A new CRF will automatically populate in the subject binder.</a:t>
            </a:r>
          </a:p>
          <a:p>
            <a:pPr lvl="2"/>
            <a:r>
              <a:rPr lang="en-US" sz="2400" dirty="0">
                <a:solidFill>
                  <a:srgbClr val="000000"/>
                </a:solidFill>
                <a:latin typeface="Aptos" panose="020B0004020202020204" pitchFamily="34" charset="0"/>
              </a:rPr>
              <a:t>The new CRF will collect data about the fully translated consent, including uploading a PDF of the fully translated informed consent document.</a:t>
            </a:r>
            <a:endParaRPr lang="en-US" sz="2400" b="0" i="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2169010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5DD22-9857-D89D-6455-D5411697D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6A822-338B-6ADF-5DA7-560F6A5AEDE4}"/>
              </a:ext>
            </a:extLst>
          </p:cNvPr>
          <p:cNvSpPr>
            <a:spLocks noGrp="1"/>
          </p:cNvSpPr>
          <p:nvPr>
            <p:ph type="title"/>
          </p:nvPr>
        </p:nvSpPr>
        <p:spPr/>
        <p:txBody>
          <a:bodyPr/>
          <a:lstStyle/>
          <a:p>
            <a:r>
              <a:rPr lang="en-US" dirty="0"/>
              <a:t>Ongoing Updates to WebDCU F244</a:t>
            </a:r>
          </a:p>
        </p:txBody>
      </p:sp>
      <p:sp>
        <p:nvSpPr>
          <p:cNvPr id="3" name="Content Placeholder 2">
            <a:extLst>
              <a:ext uri="{FF2B5EF4-FFF2-40B4-BE49-F238E27FC236}">
                <a16:creationId xmlns:a16="http://schemas.microsoft.com/office/drawing/2014/main" id="{1AF70FF4-2ACF-7AE8-368D-47AE7B1B7BDB}"/>
              </a:ext>
            </a:extLst>
          </p:cNvPr>
          <p:cNvSpPr>
            <a:spLocks noGrp="1"/>
          </p:cNvSpPr>
          <p:nvPr>
            <p:ph idx="1"/>
          </p:nvPr>
        </p:nvSpPr>
        <p:spPr/>
        <p:txBody>
          <a:bodyPr>
            <a:normAutofit/>
          </a:bodyPr>
          <a:lstStyle/>
          <a:p>
            <a:r>
              <a:rPr lang="en-US" dirty="0"/>
              <a:t>The following StrokeNet trials now/will soon track the specific use of short forms:</a:t>
            </a:r>
            <a:endParaRPr lang="en-US" sz="2400" dirty="0"/>
          </a:p>
          <a:p>
            <a:pPr lvl="1"/>
            <a:r>
              <a:rPr lang="en-US" sz="1800" dirty="0">
                <a:solidFill>
                  <a:srgbClr val="000000"/>
                </a:solidFill>
                <a:latin typeface="Aptos" panose="020B0004020202020204" pitchFamily="34" charset="0"/>
              </a:rPr>
              <a:t>ASPIRE</a:t>
            </a:r>
          </a:p>
          <a:p>
            <a:pPr lvl="1"/>
            <a:r>
              <a:rPr lang="en-US" sz="1800" b="0" i="0" dirty="0">
                <a:solidFill>
                  <a:srgbClr val="000000"/>
                </a:solidFill>
                <a:effectLst/>
                <a:latin typeface="Aptos" panose="020B0004020202020204" pitchFamily="34" charset="0"/>
              </a:rPr>
              <a:t>CAPTIVA- Update in progress</a:t>
            </a:r>
            <a:endParaRPr lang="en-US" sz="1800" dirty="0">
              <a:solidFill>
                <a:srgbClr val="000000"/>
              </a:solidFill>
              <a:latin typeface="Aptos" panose="020B0004020202020204" pitchFamily="34" charset="0"/>
            </a:endParaRPr>
          </a:p>
          <a:p>
            <a:pPr lvl="1"/>
            <a:r>
              <a:rPr lang="en-US" sz="1800" b="0" i="0" dirty="0">
                <a:solidFill>
                  <a:srgbClr val="000000"/>
                </a:solidFill>
                <a:effectLst/>
                <a:latin typeface="Aptos" panose="020B0004020202020204" pitchFamily="34" charset="0"/>
              </a:rPr>
              <a:t>FASTEST</a:t>
            </a:r>
            <a:endParaRPr lang="en-US" sz="1800" dirty="0">
              <a:solidFill>
                <a:srgbClr val="000000"/>
              </a:solidFill>
              <a:latin typeface="Aptos" panose="020B0004020202020204" pitchFamily="34" charset="0"/>
            </a:endParaRPr>
          </a:p>
          <a:p>
            <a:pPr lvl="1"/>
            <a:r>
              <a:rPr lang="en-US" sz="1800" b="0" i="0" dirty="0">
                <a:solidFill>
                  <a:srgbClr val="000000"/>
                </a:solidFill>
                <a:effectLst/>
                <a:latin typeface="Aptos" panose="020B0004020202020204" pitchFamily="34" charset="0"/>
              </a:rPr>
              <a:t>FOCAS</a:t>
            </a:r>
            <a:endParaRPr lang="en-US" sz="1800" dirty="0">
              <a:solidFill>
                <a:srgbClr val="000000"/>
              </a:solidFill>
              <a:latin typeface="Aptos" panose="020B0004020202020204" pitchFamily="34" charset="0"/>
            </a:endParaRPr>
          </a:p>
          <a:p>
            <a:pPr lvl="1"/>
            <a:r>
              <a:rPr lang="en-US" sz="1800" b="0" i="0" dirty="0">
                <a:solidFill>
                  <a:srgbClr val="000000"/>
                </a:solidFill>
                <a:effectLst/>
                <a:latin typeface="Aptos" panose="020B0004020202020204" pitchFamily="34" charset="0"/>
              </a:rPr>
              <a:t>SATURN</a:t>
            </a:r>
            <a:endParaRPr lang="en-US" sz="1800" dirty="0">
              <a:solidFill>
                <a:srgbClr val="000000"/>
              </a:solidFill>
              <a:latin typeface="Aptos" panose="020B0004020202020204" pitchFamily="34" charset="0"/>
            </a:endParaRPr>
          </a:p>
          <a:p>
            <a:pPr lvl="1"/>
            <a:r>
              <a:rPr lang="en-US" sz="1800" b="0" i="0" dirty="0">
                <a:solidFill>
                  <a:srgbClr val="000000"/>
                </a:solidFill>
                <a:effectLst/>
                <a:latin typeface="Aptos" panose="020B0004020202020204" pitchFamily="34" charset="0"/>
              </a:rPr>
              <a:t>SISTER- Update complete</a:t>
            </a:r>
          </a:p>
          <a:p>
            <a:pPr lvl="1"/>
            <a:r>
              <a:rPr lang="en-US" sz="1800" b="0" i="0" dirty="0" err="1">
                <a:solidFill>
                  <a:srgbClr val="000000"/>
                </a:solidFill>
                <a:effectLst/>
                <a:latin typeface="Aptos" panose="020B0004020202020204" pitchFamily="34" charset="0"/>
              </a:rPr>
              <a:t>SleepSMART</a:t>
            </a:r>
            <a:endParaRPr lang="en-US" sz="1800" dirty="0">
              <a:solidFill>
                <a:srgbClr val="000000"/>
              </a:solidFill>
              <a:latin typeface="Aptos" panose="020B0004020202020204" pitchFamily="34" charset="0"/>
            </a:endParaRPr>
          </a:p>
          <a:p>
            <a:pPr lvl="1"/>
            <a:r>
              <a:rPr lang="en-US" sz="1800" b="0" i="0" dirty="0">
                <a:solidFill>
                  <a:srgbClr val="000000"/>
                </a:solidFill>
                <a:effectLst/>
                <a:latin typeface="Aptos" panose="020B0004020202020204" pitchFamily="34" charset="0"/>
              </a:rPr>
              <a:t>STEP- Update complete</a:t>
            </a:r>
            <a:endParaRPr lang="en-US" sz="1800" dirty="0">
              <a:solidFill>
                <a:srgbClr val="000000"/>
              </a:solidFill>
              <a:latin typeface="Aptos" panose="020B0004020202020204" pitchFamily="34" charset="0"/>
            </a:endParaRPr>
          </a:p>
          <a:p>
            <a:pPr lvl="1"/>
            <a:r>
              <a:rPr lang="en-US" sz="1800" b="0" i="0" dirty="0">
                <a:solidFill>
                  <a:srgbClr val="000000"/>
                </a:solidFill>
                <a:effectLst/>
                <a:latin typeface="Aptos" panose="020B0004020202020204" pitchFamily="34" charset="0"/>
              </a:rPr>
              <a:t>VERIFY</a:t>
            </a:r>
          </a:p>
          <a:p>
            <a:r>
              <a:rPr lang="en-US" sz="2200" dirty="0">
                <a:solidFill>
                  <a:srgbClr val="000000"/>
                </a:solidFill>
                <a:latin typeface="Aptos" panose="020B0004020202020204" pitchFamily="34" charset="0"/>
              </a:rPr>
              <a:t>Trial sites will be notified as the updates are complete.</a:t>
            </a:r>
            <a:endParaRPr lang="en-US" sz="2200" b="0" i="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204335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83DC-9545-F168-476E-F0710CD6AD0B}"/>
              </a:ext>
            </a:extLst>
          </p:cNvPr>
          <p:cNvSpPr>
            <a:spLocks noGrp="1"/>
          </p:cNvSpPr>
          <p:nvPr>
            <p:ph type="title"/>
          </p:nvPr>
        </p:nvSpPr>
        <p:spPr/>
        <p:txBody>
          <a:bodyPr/>
          <a:lstStyle/>
          <a:p>
            <a:r>
              <a:rPr lang="en-US" dirty="0"/>
              <a:t>UC IRB Process</a:t>
            </a:r>
          </a:p>
        </p:txBody>
      </p:sp>
      <p:sp>
        <p:nvSpPr>
          <p:cNvPr id="3" name="Content Placeholder 2">
            <a:extLst>
              <a:ext uri="{FF2B5EF4-FFF2-40B4-BE49-F238E27FC236}">
                <a16:creationId xmlns:a16="http://schemas.microsoft.com/office/drawing/2014/main" id="{C7D88931-4CA8-A420-192E-AA505AB4F885}"/>
              </a:ext>
            </a:extLst>
          </p:cNvPr>
          <p:cNvSpPr>
            <a:spLocks noGrp="1"/>
          </p:cNvSpPr>
          <p:nvPr>
            <p:ph idx="1"/>
          </p:nvPr>
        </p:nvSpPr>
        <p:spPr/>
        <p:txBody>
          <a:bodyPr/>
          <a:lstStyle/>
          <a:p>
            <a:r>
              <a:rPr lang="en-US" dirty="0"/>
              <a:t>ASPIRE, SATURN, SISTER, Sleep SMART, STEP</a:t>
            </a:r>
          </a:p>
          <a:p>
            <a:r>
              <a:rPr lang="en-US" dirty="0"/>
              <a:t>All trials now have a bank of </a:t>
            </a:r>
            <a:r>
              <a:rPr lang="en-US" dirty="0" err="1"/>
              <a:t>cIRB</a:t>
            </a:r>
            <a:r>
              <a:rPr lang="en-US" dirty="0"/>
              <a:t> approved translated Short Forms that are available</a:t>
            </a:r>
          </a:p>
          <a:p>
            <a:r>
              <a:rPr lang="en-US" dirty="0"/>
              <a:t>Access to these forms is through </a:t>
            </a:r>
            <a:r>
              <a:rPr lang="en-US" dirty="0" err="1"/>
              <a:t>WebDCU</a:t>
            </a:r>
            <a:endParaRPr lang="en-US" dirty="0"/>
          </a:p>
          <a:p>
            <a:r>
              <a:rPr lang="en-US" dirty="0"/>
              <a:t>The instructions for use and link are found in the Toolbox</a:t>
            </a:r>
          </a:p>
          <a:p>
            <a:pPr lvl="1"/>
            <a:r>
              <a:rPr lang="en-US" dirty="0"/>
              <a:t>Category is “Instructions”</a:t>
            </a:r>
          </a:p>
          <a:p>
            <a:r>
              <a:rPr lang="en-US" dirty="0"/>
              <a:t>Also contains a bank of translated California Bill of Rights</a:t>
            </a:r>
          </a:p>
        </p:txBody>
      </p:sp>
    </p:spTree>
    <p:extLst>
      <p:ext uri="{BB962C8B-B14F-4D97-AF65-F5344CB8AC3E}">
        <p14:creationId xmlns:p14="http://schemas.microsoft.com/office/powerpoint/2010/main" val="3556226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29010-EE5E-8613-572D-D6697AAD6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60208-B594-C13F-0B7F-B801C876DFFD}"/>
              </a:ext>
            </a:extLst>
          </p:cNvPr>
          <p:cNvSpPr>
            <a:spLocks noGrp="1"/>
          </p:cNvSpPr>
          <p:nvPr>
            <p:ph type="title"/>
          </p:nvPr>
        </p:nvSpPr>
        <p:spPr/>
        <p:txBody>
          <a:bodyPr/>
          <a:lstStyle/>
          <a:p>
            <a:r>
              <a:rPr lang="en-US" dirty="0"/>
              <a:t>Ongoing Updates to WebDCU F244</a:t>
            </a:r>
          </a:p>
        </p:txBody>
      </p:sp>
      <p:pic>
        <p:nvPicPr>
          <p:cNvPr id="9" name="Picture 8">
            <a:extLst>
              <a:ext uri="{FF2B5EF4-FFF2-40B4-BE49-F238E27FC236}">
                <a16:creationId xmlns:a16="http://schemas.microsoft.com/office/drawing/2014/main" id="{5871D4ED-E8F8-6377-A11F-8286C575B8FA}"/>
              </a:ext>
            </a:extLst>
          </p:cNvPr>
          <p:cNvPicPr>
            <a:picLocks noChangeAspect="1"/>
          </p:cNvPicPr>
          <p:nvPr/>
        </p:nvPicPr>
        <p:blipFill>
          <a:blip r:embed="rId2"/>
          <a:stretch>
            <a:fillRect/>
          </a:stretch>
        </p:blipFill>
        <p:spPr>
          <a:xfrm>
            <a:off x="1118275" y="1690688"/>
            <a:ext cx="9368973" cy="4802187"/>
          </a:xfrm>
          <a:prstGeom prst="rect">
            <a:avLst/>
          </a:prstGeom>
        </p:spPr>
      </p:pic>
    </p:spTree>
    <p:extLst>
      <p:ext uri="{BB962C8B-B14F-4D97-AF65-F5344CB8AC3E}">
        <p14:creationId xmlns:p14="http://schemas.microsoft.com/office/powerpoint/2010/main" val="2872104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267E6-8B4D-B3B7-AB3C-55B3E7FDE4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6E6DC-8FEF-EA07-7622-471AA8FB0DDB}"/>
              </a:ext>
            </a:extLst>
          </p:cNvPr>
          <p:cNvSpPr>
            <a:spLocks noGrp="1"/>
          </p:cNvSpPr>
          <p:nvPr>
            <p:ph type="title"/>
          </p:nvPr>
        </p:nvSpPr>
        <p:spPr/>
        <p:txBody>
          <a:bodyPr/>
          <a:lstStyle/>
          <a:p>
            <a:r>
              <a:rPr lang="en-US" dirty="0"/>
              <a:t>Ongoing Updates to WebDCU F244</a:t>
            </a:r>
          </a:p>
        </p:txBody>
      </p:sp>
      <p:pic>
        <p:nvPicPr>
          <p:cNvPr id="5" name="Picture 4">
            <a:extLst>
              <a:ext uri="{FF2B5EF4-FFF2-40B4-BE49-F238E27FC236}">
                <a16:creationId xmlns:a16="http://schemas.microsoft.com/office/drawing/2014/main" id="{EAF4B60A-B54F-3A3A-ED4B-E1B4357C6EC1}"/>
              </a:ext>
            </a:extLst>
          </p:cNvPr>
          <p:cNvPicPr>
            <a:picLocks noChangeAspect="1"/>
          </p:cNvPicPr>
          <p:nvPr/>
        </p:nvPicPr>
        <p:blipFill>
          <a:blip r:embed="rId2"/>
          <a:stretch>
            <a:fillRect/>
          </a:stretch>
        </p:blipFill>
        <p:spPr>
          <a:xfrm>
            <a:off x="1712068" y="1594698"/>
            <a:ext cx="6393302" cy="5073713"/>
          </a:xfrm>
          <a:prstGeom prst="rect">
            <a:avLst/>
          </a:prstGeom>
        </p:spPr>
      </p:pic>
    </p:spTree>
    <p:extLst>
      <p:ext uri="{BB962C8B-B14F-4D97-AF65-F5344CB8AC3E}">
        <p14:creationId xmlns:p14="http://schemas.microsoft.com/office/powerpoint/2010/main" val="1797336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40A44-5945-C4AC-989D-A0C96FC25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BA65CA-052B-1DDF-AABB-DE5DD5CB276A}"/>
              </a:ext>
            </a:extLst>
          </p:cNvPr>
          <p:cNvSpPr>
            <a:spLocks noGrp="1"/>
          </p:cNvSpPr>
          <p:nvPr>
            <p:ph type="title"/>
          </p:nvPr>
        </p:nvSpPr>
        <p:spPr>
          <a:xfrm>
            <a:off x="587944" y="504281"/>
            <a:ext cx="10515600" cy="1325563"/>
          </a:xfrm>
        </p:spPr>
        <p:txBody>
          <a:bodyPr/>
          <a:lstStyle/>
          <a:p>
            <a:r>
              <a:rPr lang="en-US" dirty="0"/>
              <a:t>Short Form Monitoring Questions?</a:t>
            </a:r>
          </a:p>
        </p:txBody>
      </p:sp>
      <p:sp>
        <p:nvSpPr>
          <p:cNvPr id="5" name="Content Placeholder 2">
            <a:extLst>
              <a:ext uri="{FF2B5EF4-FFF2-40B4-BE49-F238E27FC236}">
                <a16:creationId xmlns:a16="http://schemas.microsoft.com/office/drawing/2014/main" id="{E37EF50B-A32E-7EED-4F8A-C98A19514D90}"/>
              </a:ext>
            </a:extLst>
          </p:cNvPr>
          <p:cNvSpPr>
            <a:spLocks noGrp="1"/>
          </p:cNvSpPr>
          <p:nvPr>
            <p:ph idx="1"/>
          </p:nvPr>
        </p:nvSpPr>
        <p:spPr>
          <a:xfrm>
            <a:off x="838200" y="1825625"/>
            <a:ext cx="10515600" cy="4351338"/>
          </a:xfrm>
        </p:spPr>
        <p:txBody>
          <a:bodyPr>
            <a:normAutofit/>
          </a:bodyPr>
          <a:lstStyle/>
          <a:p>
            <a:r>
              <a:rPr lang="en-US" sz="2200" dirty="0">
                <a:solidFill>
                  <a:srgbClr val="000000"/>
                </a:solidFill>
                <a:latin typeface="Aptos" panose="020B0004020202020204" pitchFamily="34" charset="0"/>
              </a:rPr>
              <a:t>ASPIRE- Helen Myers, myershe@musc.edu</a:t>
            </a:r>
          </a:p>
          <a:p>
            <a:r>
              <a:rPr lang="en-US" sz="2200" b="0" i="0" dirty="0">
                <a:solidFill>
                  <a:srgbClr val="000000"/>
                </a:solidFill>
                <a:effectLst/>
                <a:latin typeface="Aptos" panose="020B0004020202020204" pitchFamily="34" charset="0"/>
              </a:rPr>
              <a:t>CAPTIVA-</a:t>
            </a:r>
            <a:r>
              <a:rPr lang="en-US" sz="2200" dirty="0">
                <a:solidFill>
                  <a:srgbClr val="000000"/>
                </a:solidFill>
                <a:latin typeface="Aptos" panose="020B0004020202020204" pitchFamily="34" charset="0"/>
              </a:rPr>
              <a:t> Helen Myers, myershe@musc.edu</a:t>
            </a:r>
          </a:p>
          <a:p>
            <a:r>
              <a:rPr lang="en-US" sz="2200" b="0" i="0" dirty="0">
                <a:solidFill>
                  <a:srgbClr val="000000"/>
                </a:solidFill>
                <a:effectLst/>
                <a:latin typeface="Aptos" panose="020B0004020202020204" pitchFamily="34" charset="0"/>
              </a:rPr>
              <a:t>FASTEST- Katie Trosclair, trosclak@musc.edu</a:t>
            </a:r>
            <a:endParaRPr lang="en-US" sz="2200" dirty="0">
              <a:solidFill>
                <a:srgbClr val="000000"/>
              </a:solidFill>
              <a:latin typeface="Aptos" panose="020B0004020202020204" pitchFamily="34" charset="0"/>
            </a:endParaRPr>
          </a:p>
          <a:p>
            <a:r>
              <a:rPr lang="en-US" sz="2200" b="0" i="0" dirty="0">
                <a:solidFill>
                  <a:srgbClr val="000000"/>
                </a:solidFill>
                <a:effectLst/>
                <a:latin typeface="Aptos" panose="020B0004020202020204" pitchFamily="34" charset="0"/>
              </a:rPr>
              <a:t>FOCAS</a:t>
            </a:r>
            <a:r>
              <a:rPr lang="en-US" sz="2200" dirty="0">
                <a:solidFill>
                  <a:srgbClr val="000000"/>
                </a:solidFill>
                <a:latin typeface="Aptos" panose="020B0004020202020204" pitchFamily="34" charset="0"/>
              </a:rPr>
              <a:t>-Caitlin Schaffner, schaffne@musc.edu</a:t>
            </a:r>
          </a:p>
          <a:p>
            <a:r>
              <a:rPr lang="en-US" sz="2200" b="0" i="0" dirty="0">
                <a:solidFill>
                  <a:srgbClr val="000000"/>
                </a:solidFill>
                <a:effectLst/>
                <a:latin typeface="Aptos" panose="020B0004020202020204" pitchFamily="34" charset="0"/>
              </a:rPr>
              <a:t>SATURN- Alyssa Straka, straka@musc.edu</a:t>
            </a:r>
            <a:endParaRPr lang="en-US" sz="2200" dirty="0">
              <a:solidFill>
                <a:srgbClr val="000000"/>
              </a:solidFill>
              <a:latin typeface="Aptos" panose="020B0004020202020204" pitchFamily="34" charset="0"/>
            </a:endParaRPr>
          </a:p>
          <a:p>
            <a:r>
              <a:rPr lang="en-US" sz="2200" b="0" i="0" dirty="0">
                <a:solidFill>
                  <a:srgbClr val="000000"/>
                </a:solidFill>
                <a:effectLst/>
                <a:latin typeface="Aptos" panose="020B0004020202020204" pitchFamily="34" charset="0"/>
              </a:rPr>
              <a:t>SISTER- Jessica Griffin, simonsjl@musc.edu</a:t>
            </a:r>
          </a:p>
          <a:p>
            <a:r>
              <a:rPr lang="en-US" sz="2200" b="0" i="0" dirty="0" err="1">
                <a:solidFill>
                  <a:srgbClr val="000000"/>
                </a:solidFill>
                <a:effectLst/>
                <a:latin typeface="Aptos" panose="020B0004020202020204" pitchFamily="34" charset="0"/>
              </a:rPr>
              <a:t>SleepSMART</a:t>
            </a:r>
            <a:r>
              <a:rPr lang="en-US" sz="2200" b="0" i="0" dirty="0">
                <a:solidFill>
                  <a:srgbClr val="000000"/>
                </a:solidFill>
                <a:effectLst/>
                <a:latin typeface="Aptos" panose="020B0004020202020204" pitchFamily="34" charset="0"/>
              </a:rPr>
              <a:t>-Katie Trosclair, trosclak@musc.edu</a:t>
            </a:r>
            <a:endParaRPr lang="en-US" sz="2200" dirty="0">
              <a:solidFill>
                <a:srgbClr val="000000"/>
              </a:solidFill>
              <a:latin typeface="Aptos" panose="020B0004020202020204" pitchFamily="34" charset="0"/>
            </a:endParaRPr>
          </a:p>
          <a:p>
            <a:r>
              <a:rPr lang="en-US" sz="2200" b="0" i="0" dirty="0">
                <a:solidFill>
                  <a:srgbClr val="000000"/>
                </a:solidFill>
                <a:effectLst/>
                <a:latin typeface="Aptos" panose="020B0004020202020204" pitchFamily="34" charset="0"/>
              </a:rPr>
              <a:t>STEP-</a:t>
            </a:r>
            <a:r>
              <a:rPr lang="en-US" sz="2200" dirty="0">
                <a:solidFill>
                  <a:srgbClr val="000000"/>
                </a:solidFill>
                <a:latin typeface="Aptos" panose="020B0004020202020204" pitchFamily="34" charset="0"/>
              </a:rPr>
              <a:t> Caitlin Schaffner, schaffne@musc.edu</a:t>
            </a:r>
          </a:p>
          <a:p>
            <a:r>
              <a:rPr lang="en-US" sz="2200" b="0" i="0" dirty="0">
                <a:solidFill>
                  <a:srgbClr val="000000"/>
                </a:solidFill>
                <a:effectLst/>
                <a:latin typeface="Aptos" panose="020B0004020202020204" pitchFamily="34" charset="0"/>
              </a:rPr>
              <a:t>VERIFY</a:t>
            </a:r>
            <a:r>
              <a:rPr lang="en-US" sz="2200" dirty="0">
                <a:solidFill>
                  <a:srgbClr val="000000"/>
                </a:solidFill>
                <a:latin typeface="Aptos" panose="020B0004020202020204" pitchFamily="34" charset="0"/>
              </a:rPr>
              <a:t>- Natalia Hayes, hayesna@musc.edu</a:t>
            </a:r>
            <a:endParaRPr lang="en-US" sz="2200" b="0" i="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2589181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A258A-BBDD-EA67-60FB-5CC07B750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32DA7-A3A1-AE1D-232C-DA898C10E380}"/>
              </a:ext>
            </a:extLst>
          </p:cNvPr>
          <p:cNvSpPr>
            <a:spLocks noGrp="1"/>
          </p:cNvSpPr>
          <p:nvPr>
            <p:ph type="title"/>
          </p:nvPr>
        </p:nvSpPr>
        <p:spPr>
          <a:xfrm>
            <a:off x="838200" y="2766218"/>
            <a:ext cx="10515600" cy="1325563"/>
          </a:xfrm>
        </p:spPr>
        <p:txBody>
          <a:bodyPr/>
          <a:lstStyle/>
          <a:p>
            <a:pPr algn="ctr"/>
            <a:r>
              <a:rPr lang="en-US" dirty="0"/>
              <a:t>Last Questions?</a:t>
            </a:r>
          </a:p>
        </p:txBody>
      </p:sp>
    </p:spTree>
    <p:extLst>
      <p:ext uri="{BB962C8B-B14F-4D97-AF65-F5344CB8AC3E}">
        <p14:creationId xmlns:p14="http://schemas.microsoft.com/office/powerpoint/2010/main" val="308088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7F5B-1EA1-C61A-FB60-92D01C3C6890}"/>
              </a:ext>
            </a:extLst>
          </p:cNvPr>
          <p:cNvSpPr>
            <a:spLocks noGrp="1"/>
          </p:cNvSpPr>
          <p:nvPr>
            <p:ph type="title"/>
          </p:nvPr>
        </p:nvSpPr>
        <p:spPr/>
        <p:txBody>
          <a:bodyPr/>
          <a:lstStyle/>
          <a:p>
            <a:r>
              <a:rPr lang="en-US" dirty="0"/>
              <a:t>UC IRB Process</a:t>
            </a:r>
          </a:p>
        </p:txBody>
      </p:sp>
      <p:sp>
        <p:nvSpPr>
          <p:cNvPr id="5" name="TextBox 4">
            <a:extLst>
              <a:ext uri="{FF2B5EF4-FFF2-40B4-BE49-F238E27FC236}">
                <a16:creationId xmlns:a16="http://schemas.microsoft.com/office/drawing/2014/main" id="{676F4AF8-8DFB-AC48-54FE-A2C43BC7E5D0}"/>
              </a:ext>
            </a:extLst>
          </p:cNvPr>
          <p:cNvSpPr txBox="1"/>
          <p:nvPr/>
        </p:nvSpPr>
        <p:spPr>
          <a:xfrm>
            <a:off x="838200" y="4951504"/>
            <a:ext cx="3961084" cy="369332"/>
          </a:xfrm>
          <a:prstGeom prst="rect">
            <a:avLst/>
          </a:prstGeom>
          <a:noFill/>
        </p:spPr>
        <p:txBody>
          <a:bodyPr wrap="none" rtlCol="0">
            <a:spAutoFit/>
          </a:bodyPr>
          <a:lstStyle/>
          <a:p>
            <a:r>
              <a:rPr lang="en-US" dirty="0"/>
              <a:t>Filter using the category “Instructions”</a:t>
            </a:r>
          </a:p>
        </p:txBody>
      </p:sp>
      <p:pic>
        <p:nvPicPr>
          <p:cNvPr id="8" name="Picture 7">
            <a:extLst>
              <a:ext uri="{FF2B5EF4-FFF2-40B4-BE49-F238E27FC236}">
                <a16:creationId xmlns:a16="http://schemas.microsoft.com/office/drawing/2014/main" id="{ECD14D99-D0BD-16D4-DF31-BBD09E70A5F7}"/>
              </a:ext>
            </a:extLst>
          </p:cNvPr>
          <p:cNvPicPr>
            <a:picLocks noChangeAspect="1"/>
          </p:cNvPicPr>
          <p:nvPr/>
        </p:nvPicPr>
        <p:blipFill>
          <a:blip r:embed="rId3"/>
          <a:stretch>
            <a:fillRect/>
          </a:stretch>
        </p:blipFill>
        <p:spPr>
          <a:xfrm>
            <a:off x="637555" y="1529914"/>
            <a:ext cx="5029636" cy="2263336"/>
          </a:xfrm>
          <a:prstGeom prst="rect">
            <a:avLst/>
          </a:prstGeom>
        </p:spPr>
      </p:pic>
      <p:pic>
        <p:nvPicPr>
          <p:cNvPr id="10" name="Picture 9">
            <a:extLst>
              <a:ext uri="{FF2B5EF4-FFF2-40B4-BE49-F238E27FC236}">
                <a16:creationId xmlns:a16="http://schemas.microsoft.com/office/drawing/2014/main" id="{E19A7FF3-E465-97EF-AC48-BAF4877ED360}"/>
              </a:ext>
            </a:extLst>
          </p:cNvPr>
          <p:cNvPicPr>
            <a:picLocks noChangeAspect="1"/>
          </p:cNvPicPr>
          <p:nvPr/>
        </p:nvPicPr>
        <p:blipFill>
          <a:blip r:embed="rId4"/>
          <a:stretch>
            <a:fillRect/>
          </a:stretch>
        </p:blipFill>
        <p:spPr>
          <a:xfrm>
            <a:off x="5667191" y="4374104"/>
            <a:ext cx="6081287" cy="1524132"/>
          </a:xfrm>
          <a:prstGeom prst="rect">
            <a:avLst/>
          </a:prstGeom>
        </p:spPr>
      </p:pic>
      <p:sp>
        <p:nvSpPr>
          <p:cNvPr id="12" name="TextBox 11">
            <a:extLst>
              <a:ext uri="{FF2B5EF4-FFF2-40B4-BE49-F238E27FC236}">
                <a16:creationId xmlns:a16="http://schemas.microsoft.com/office/drawing/2014/main" id="{F07AF387-749B-58A3-D227-F133881EC9EE}"/>
              </a:ext>
            </a:extLst>
          </p:cNvPr>
          <p:cNvSpPr txBox="1"/>
          <p:nvPr/>
        </p:nvSpPr>
        <p:spPr>
          <a:xfrm>
            <a:off x="6253595" y="2080998"/>
            <a:ext cx="4513800" cy="369332"/>
          </a:xfrm>
          <a:prstGeom prst="rect">
            <a:avLst/>
          </a:prstGeom>
          <a:noFill/>
        </p:spPr>
        <p:txBody>
          <a:bodyPr wrap="none" rtlCol="0">
            <a:spAutoFit/>
          </a:bodyPr>
          <a:lstStyle/>
          <a:p>
            <a:r>
              <a:rPr lang="en-US" dirty="0" err="1"/>
              <a:t>WebDCU</a:t>
            </a:r>
            <a:r>
              <a:rPr lang="en-US" dirty="0"/>
              <a:t> Toolbox under Project Documents</a:t>
            </a:r>
          </a:p>
        </p:txBody>
      </p:sp>
    </p:spTree>
    <p:extLst>
      <p:ext uri="{BB962C8B-B14F-4D97-AF65-F5344CB8AC3E}">
        <p14:creationId xmlns:p14="http://schemas.microsoft.com/office/powerpoint/2010/main" val="287414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58F94-1093-F6DB-2AF8-03BCBA010546}"/>
              </a:ext>
            </a:extLst>
          </p:cNvPr>
          <p:cNvSpPr>
            <a:spLocks noGrp="1"/>
          </p:cNvSpPr>
          <p:nvPr>
            <p:ph type="title"/>
          </p:nvPr>
        </p:nvSpPr>
        <p:spPr/>
        <p:txBody>
          <a:bodyPr/>
          <a:lstStyle/>
          <a:p>
            <a:r>
              <a:rPr lang="en-US" dirty="0"/>
              <a:t>UC IRB Process</a:t>
            </a:r>
          </a:p>
        </p:txBody>
      </p:sp>
      <p:pic>
        <p:nvPicPr>
          <p:cNvPr id="5" name="Picture 4">
            <a:extLst>
              <a:ext uri="{FF2B5EF4-FFF2-40B4-BE49-F238E27FC236}">
                <a16:creationId xmlns:a16="http://schemas.microsoft.com/office/drawing/2014/main" id="{4C3F3411-884B-52D4-EF5A-DB9F4F69D8F5}"/>
              </a:ext>
            </a:extLst>
          </p:cNvPr>
          <p:cNvPicPr>
            <a:picLocks noChangeAspect="1"/>
          </p:cNvPicPr>
          <p:nvPr/>
        </p:nvPicPr>
        <p:blipFill>
          <a:blip r:embed="rId3"/>
          <a:stretch>
            <a:fillRect/>
          </a:stretch>
        </p:blipFill>
        <p:spPr>
          <a:xfrm>
            <a:off x="425457" y="2015609"/>
            <a:ext cx="10798476" cy="2103302"/>
          </a:xfrm>
          <a:prstGeom prst="rect">
            <a:avLst/>
          </a:prstGeom>
        </p:spPr>
      </p:pic>
      <p:sp>
        <p:nvSpPr>
          <p:cNvPr id="6" name="TextBox 5">
            <a:extLst>
              <a:ext uri="{FF2B5EF4-FFF2-40B4-BE49-F238E27FC236}">
                <a16:creationId xmlns:a16="http://schemas.microsoft.com/office/drawing/2014/main" id="{271FADD2-3D9B-C59F-BA5C-CBF55A9DD9FE}"/>
              </a:ext>
            </a:extLst>
          </p:cNvPr>
          <p:cNvSpPr txBox="1"/>
          <p:nvPr/>
        </p:nvSpPr>
        <p:spPr>
          <a:xfrm>
            <a:off x="1491906" y="4813161"/>
            <a:ext cx="8665577" cy="369332"/>
          </a:xfrm>
          <a:prstGeom prst="rect">
            <a:avLst/>
          </a:prstGeom>
          <a:noFill/>
        </p:spPr>
        <p:txBody>
          <a:bodyPr wrap="none" rtlCol="0">
            <a:spAutoFit/>
          </a:bodyPr>
          <a:lstStyle/>
          <a:p>
            <a:r>
              <a:rPr lang="en-US" dirty="0"/>
              <a:t>The document will be listed under a name similar to this one. Click on the PDF to open.</a:t>
            </a:r>
          </a:p>
        </p:txBody>
      </p:sp>
    </p:spTree>
    <p:extLst>
      <p:ext uri="{BB962C8B-B14F-4D97-AF65-F5344CB8AC3E}">
        <p14:creationId xmlns:p14="http://schemas.microsoft.com/office/powerpoint/2010/main" val="175752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E6698-79C2-366C-08C3-8DF9E8FB0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4D319-C59B-48A8-42FC-4438A425CF79}"/>
              </a:ext>
            </a:extLst>
          </p:cNvPr>
          <p:cNvSpPr>
            <a:spLocks noGrp="1"/>
          </p:cNvSpPr>
          <p:nvPr>
            <p:ph type="title"/>
          </p:nvPr>
        </p:nvSpPr>
        <p:spPr/>
        <p:txBody>
          <a:bodyPr/>
          <a:lstStyle/>
          <a:p>
            <a:r>
              <a:rPr lang="en-US" dirty="0"/>
              <a:t>UC IRB Process</a:t>
            </a:r>
          </a:p>
        </p:txBody>
      </p:sp>
      <p:pic>
        <p:nvPicPr>
          <p:cNvPr id="4" name="Picture 3">
            <a:extLst>
              <a:ext uri="{FF2B5EF4-FFF2-40B4-BE49-F238E27FC236}">
                <a16:creationId xmlns:a16="http://schemas.microsoft.com/office/drawing/2014/main" id="{9EC9FA5D-6A25-79CB-A8FD-179A4492B05C}"/>
              </a:ext>
            </a:extLst>
          </p:cNvPr>
          <p:cNvPicPr>
            <a:picLocks noChangeAspect="1"/>
          </p:cNvPicPr>
          <p:nvPr/>
        </p:nvPicPr>
        <p:blipFill>
          <a:blip r:embed="rId2"/>
          <a:stretch>
            <a:fillRect/>
          </a:stretch>
        </p:blipFill>
        <p:spPr>
          <a:xfrm>
            <a:off x="513866" y="1478111"/>
            <a:ext cx="11164267" cy="3901778"/>
          </a:xfrm>
          <a:prstGeom prst="rect">
            <a:avLst/>
          </a:prstGeom>
        </p:spPr>
      </p:pic>
      <p:sp>
        <p:nvSpPr>
          <p:cNvPr id="7" name="TextBox 6">
            <a:extLst>
              <a:ext uri="{FF2B5EF4-FFF2-40B4-BE49-F238E27FC236}">
                <a16:creationId xmlns:a16="http://schemas.microsoft.com/office/drawing/2014/main" id="{E3BAE132-153D-59DA-4FF1-26FAC4F54CD1}"/>
              </a:ext>
            </a:extLst>
          </p:cNvPr>
          <p:cNvSpPr txBox="1"/>
          <p:nvPr/>
        </p:nvSpPr>
        <p:spPr>
          <a:xfrm>
            <a:off x="1235947" y="5948624"/>
            <a:ext cx="9227462" cy="369332"/>
          </a:xfrm>
          <a:prstGeom prst="rect">
            <a:avLst/>
          </a:prstGeom>
          <a:noFill/>
        </p:spPr>
        <p:txBody>
          <a:bodyPr wrap="none" rtlCol="0">
            <a:spAutoFit/>
          </a:bodyPr>
          <a:lstStyle/>
          <a:p>
            <a:r>
              <a:rPr lang="en-US" dirty="0"/>
              <a:t>Link at bottom of PDF will take you the SharePoint that has folders with SOP and documents.</a:t>
            </a:r>
          </a:p>
        </p:txBody>
      </p:sp>
    </p:spTree>
    <p:extLst>
      <p:ext uri="{BB962C8B-B14F-4D97-AF65-F5344CB8AC3E}">
        <p14:creationId xmlns:p14="http://schemas.microsoft.com/office/powerpoint/2010/main" val="211104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7C608-1D55-3A92-812B-867278858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4646D-C643-1497-7298-D99B7DAC7A38}"/>
              </a:ext>
            </a:extLst>
          </p:cNvPr>
          <p:cNvSpPr>
            <a:spLocks noGrp="1"/>
          </p:cNvSpPr>
          <p:nvPr>
            <p:ph type="title"/>
          </p:nvPr>
        </p:nvSpPr>
        <p:spPr/>
        <p:txBody>
          <a:bodyPr/>
          <a:lstStyle/>
          <a:p>
            <a:r>
              <a:rPr lang="en-US" dirty="0"/>
              <a:t>UC IRB Process</a:t>
            </a:r>
          </a:p>
        </p:txBody>
      </p:sp>
      <p:pic>
        <p:nvPicPr>
          <p:cNvPr id="5" name="Picture 4">
            <a:extLst>
              <a:ext uri="{FF2B5EF4-FFF2-40B4-BE49-F238E27FC236}">
                <a16:creationId xmlns:a16="http://schemas.microsoft.com/office/drawing/2014/main" id="{13580E88-A7F4-832A-491C-6C27ABECE2BB}"/>
              </a:ext>
            </a:extLst>
          </p:cNvPr>
          <p:cNvPicPr>
            <a:picLocks noChangeAspect="1"/>
          </p:cNvPicPr>
          <p:nvPr/>
        </p:nvPicPr>
        <p:blipFill>
          <a:blip r:embed="rId3"/>
          <a:stretch>
            <a:fillRect/>
          </a:stretch>
        </p:blipFill>
        <p:spPr>
          <a:xfrm>
            <a:off x="1134950" y="2106815"/>
            <a:ext cx="9922100" cy="2644369"/>
          </a:xfrm>
          <a:prstGeom prst="rect">
            <a:avLst/>
          </a:prstGeom>
        </p:spPr>
      </p:pic>
      <p:sp>
        <p:nvSpPr>
          <p:cNvPr id="6" name="TextBox 5">
            <a:extLst>
              <a:ext uri="{FF2B5EF4-FFF2-40B4-BE49-F238E27FC236}">
                <a16:creationId xmlns:a16="http://schemas.microsoft.com/office/drawing/2014/main" id="{B41FD8C9-2B0E-4B23-1A8E-C9B477AFF7AC}"/>
              </a:ext>
            </a:extLst>
          </p:cNvPr>
          <p:cNvSpPr txBox="1"/>
          <p:nvPr/>
        </p:nvSpPr>
        <p:spPr>
          <a:xfrm>
            <a:off x="1868993" y="5596932"/>
            <a:ext cx="6428042" cy="369332"/>
          </a:xfrm>
          <a:prstGeom prst="rect">
            <a:avLst/>
          </a:prstGeom>
          <a:noFill/>
        </p:spPr>
        <p:txBody>
          <a:bodyPr wrap="none" rtlCol="0">
            <a:spAutoFit/>
          </a:bodyPr>
          <a:lstStyle/>
          <a:p>
            <a:r>
              <a:rPr lang="en-US" dirty="0"/>
              <a:t>Short Forms and COTs are in folders listed in alphabetical order.</a:t>
            </a:r>
          </a:p>
        </p:txBody>
      </p:sp>
    </p:spTree>
    <p:extLst>
      <p:ext uri="{BB962C8B-B14F-4D97-AF65-F5344CB8AC3E}">
        <p14:creationId xmlns:p14="http://schemas.microsoft.com/office/powerpoint/2010/main" val="3974394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5350D-64D9-2798-8F1F-5EBF5D5A58A7}"/>
              </a:ext>
            </a:extLst>
          </p:cNvPr>
          <p:cNvSpPr>
            <a:spLocks noGrp="1"/>
          </p:cNvSpPr>
          <p:nvPr>
            <p:ph type="title"/>
          </p:nvPr>
        </p:nvSpPr>
        <p:spPr/>
        <p:txBody>
          <a:bodyPr/>
          <a:lstStyle/>
          <a:p>
            <a:r>
              <a:rPr lang="en-US" dirty="0"/>
              <a:t>UC CIRB Short Form Process:</a:t>
            </a:r>
          </a:p>
        </p:txBody>
      </p:sp>
      <p:sp>
        <p:nvSpPr>
          <p:cNvPr id="3" name="Content Placeholder 2">
            <a:extLst>
              <a:ext uri="{FF2B5EF4-FFF2-40B4-BE49-F238E27FC236}">
                <a16:creationId xmlns:a16="http://schemas.microsoft.com/office/drawing/2014/main" id="{7F2B6006-30FF-D49C-6AA5-E2132331BAEF}"/>
              </a:ext>
            </a:extLst>
          </p:cNvPr>
          <p:cNvSpPr>
            <a:spLocks noGrp="1"/>
          </p:cNvSpPr>
          <p:nvPr>
            <p:ph idx="1"/>
          </p:nvPr>
        </p:nvSpPr>
        <p:spPr>
          <a:xfrm>
            <a:off x="838200" y="1825625"/>
            <a:ext cx="10515600" cy="4357061"/>
          </a:xfrm>
        </p:spPr>
        <p:txBody>
          <a:bodyPr>
            <a:normAutofit fontScale="92500" lnSpcReduction="10000"/>
          </a:bodyPr>
          <a:lstStyle/>
          <a:p>
            <a:r>
              <a:rPr lang="en-US" dirty="0">
                <a:solidFill>
                  <a:schemeClr val="accent1"/>
                </a:solidFill>
              </a:rPr>
              <a:t>Investigator</a:t>
            </a:r>
            <a:r>
              <a:rPr lang="en-US" dirty="0"/>
              <a:t> + </a:t>
            </a:r>
            <a:r>
              <a:rPr lang="en-US" dirty="0">
                <a:solidFill>
                  <a:schemeClr val="accent2"/>
                </a:solidFill>
              </a:rPr>
              <a:t>Interpreter </a:t>
            </a:r>
            <a:r>
              <a:rPr lang="en-US" dirty="0"/>
              <a:t>perform the informed consent process and provides an oral translation of the CIRB-approved English ICD. </a:t>
            </a:r>
          </a:p>
          <a:p>
            <a:pPr lvl="1"/>
            <a:r>
              <a:rPr lang="en-US" dirty="0"/>
              <a:t>The oral presentation must be in a language understandable to the </a:t>
            </a:r>
            <a:r>
              <a:rPr lang="en-US" dirty="0">
                <a:solidFill>
                  <a:srgbClr val="7030A0"/>
                </a:solidFill>
              </a:rPr>
              <a:t>participant/LAR</a:t>
            </a:r>
            <a:r>
              <a:rPr lang="en-US" dirty="0"/>
              <a:t>.</a:t>
            </a:r>
          </a:p>
          <a:p>
            <a:pPr lvl="1"/>
            <a:r>
              <a:rPr lang="en-US" dirty="0"/>
              <a:t>Provide site-specific HIPAA authorization form, if applicable. </a:t>
            </a:r>
          </a:p>
          <a:p>
            <a:r>
              <a:rPr lang="en-US" dirty="0">
                <a:solidFill>
                  <a:schemeClr val="accent1"/>
                </a:solidFill>
              </a:rPr>
              <a:t>Investigator</a:t>
            </a:r>
            <a:r>
              <a:rPr lang="en-US" dirty="0"/>
              <a:t> + </a:t>
            </a:r>
            <a:r>
              <a:rPr lang="en-US" dirty="0">
                <a:solidFill>
                  <a:schemeClr val="accent2"/>
                </a:solidFill>
              </a:rPr>
              <a:t>Interpreter</a:t>
            </a:r>
            <a:r>
              <a:rPr lang="en-US" dirty="0"/>
              <a:t> answers any questions from the prospective </a:t>
            </a:r>
            <a:r>
              <a:rPr lang="en-US" dirty="0">
                <a:solidFill>
                  <a:srgbClr val="7030A0"/>
                </a:solidFill>
              </a:rPr>
              <a:t>participant/LAR</a:t>
            </a:r>
            <a:r>
              <a:rPr lang="en-US" dirty="0"/>
              <a:t>.</a:t>
            </a:r>
          </a:p>
          <a:p>
            <a:r>
              <a:rPr lang="en-US" dirty="0">
                <a:solidFill>
                  <a:srgbClr val="7030A0"/>
                </a:solidFill>
              </a:rPr>
              <a:t>Participant/LAR </a:t>
            </a:r>
            <a:r>
              <a:rPr lang="en-US" dirty="0"/>
              <a:t>given the CIRB-approved translated short form and a copy of the CIRB-approved English version of ICD, which serves as the written summary.</a:t>
            </a:r>
          </a:p>
          <a:p>
            <a:r>
              <a:rPr lang="en-US" dirty="0">
                <a:solidFill>
                  <a:schemeClr val="accent6">
                    <a:lumMod val="75000"/>
                  </a:schemeClr>
                </a:solidFill>
              </a:rPr>
              <a:t>Witness</a:t>
            </a:r>
            <a:r>
              <a:rPr lang="en-US" dirty="0"/>
              <a:t> (may be </a:t>
            </a:r>
            <a:r>
              <a:rPr lang="en-US" dirty="0">
                <a:solidFill>
                  <a:schemeClr val="accent2"/>
                </a:solidFill>
              </a:rPr>
              <a:t>Interpreter</a:t>
            </a:r>
            <a:r>
              <a:rPr lang="en-US" dirty="0"/>
              <a:t>) must be present and attest to the consent process and </a:t>
            </a:r>
            <a:r>
              <a:rPr lang="en-US" dirty="0">
                <a:solidFill>
                  <a:srgbClr val="7030A0"/>
                </a:solidFill>
              </a:rPr>
              <a:t>participant/LAR </a:t>
            </a:r>
            <a:r>
              <a:rPr lang="en-US" dirty="0"/>
              <a:t>voluntary participation. </a:t>
            </a:r>
          </a:p>
        </p:txBody>
      </p:sp>
      <p:sp>
        <p:nvSpPr>
          <p:cNvPr id="4" name="TextBox 3">
            <a:extLst>
              <a:ext uri="{FF2B5EF4-FFF2-40B4-BE49-F238E27FC236}">
                <a16:creationId xmlns:a16="http://schemas.microsoft.com/office/drawing/2014/main" id="{B93F26BB-F170-CC1B-92D8-E17802E5625D}"/>
              </a:ext>
            </a:extLst>
          </p:cNvPr>
          <p:cNvSpPr txBox="1"/>
          <p:nvPr/>
        </p:nvSpPr>
        <p:spPr>
          <a:xfrm>
            <a:off x="377505" y="6266576"/>
            <a:ext cx="2306972" cy="369332"/>
          </a:xfrm>
          <a:prstGeom prst="rect">
            <a:avLst/>
          </a:prstGeom>
          <a:noFill/>
        </p:spPr>
        <p:txBody>
          <a:bodyPr wrap="square" rtlCol="0">
            <a:spAutoFit/>
          </a:bodyPr>
          <a:lstStyle/>
          <a:p>
            <a:r>
              <a:rPr lang="en-US" dirty="0"/>
              <a:t>SOP ADM 26</a:t>
            </a:r>
          </a:p>
        </p:txBody>
      </p:sp>
    </p:spTree>
    <p:extLst>
      <p:ext uri="{BB962C8B-B14F-4D97-AF65-F5344CB8AC3E}">
        <p14:creationId xmlns:p14="http://schemas.microsoft.com/office/powerpoint/2010/main" val="335282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52C1-1738-6C5B-1C4C-4927CF7C8281}"/>
              </a:ext>
            </a:extLst>
          </p:cNvPr>
          <p:cNvSpPr>
            <a:spLocks noGrp="1"/>
          </p:cNvSpPr>
          <p:nvPr>
            <p:ph type="title"/>
          </p:nvPr>
        </p:nvSpPr>
        <p:spPr/>
        <p:txBody>
          <a:bodyPr/>
          <a:lstStyle/>
          <a:p>
            <a:r>
              <a:rPr lang="en-US" dirty="0"/>
              <a:t>UC CIRB Short Form Process:</a:t>
            </a:r>
          </a:p>
        </p:txBody>
      </p:sp>
      <p:sp>
        <p:nvSpPr>
          <p:cNvPr id="3" name="Content Placeholder 2">
            <a:extLst>
              <a:ext uri="{FF2B5EF4-FFF2-40B4-BE49-F238E27FC236}">
                <a16:creationId xmlns:a16="http://schemas.microsoft.com/office/drawing/2014/main" id="{7565E2CA-03B4-DB11-1691-97D6D91987E7}"/>
              </a:ext>
            </a:extLst>
          </p:cNvPr>
          <p:cNvSpPr>
            <a:spLocks noGrp="1"/>
          </p:cNvSpPr>
          <p:nvPr>
            <p:ph idx="1"/>
          </p:nvPr>
        </p:nvSpPr>
        <p:spPr/>
        <p:txBody>
          <a:bodyPr/>
          <a:lstStyle/>
          <a:p>
            <a:r>
              <a:rPr lang="en-US" dirty="0"/>
              <a:t>Once the </a:t>
            </a:r>
            <a:r>
              <a:rPr lang="en-US" dirty="0">
                <a:solidFill>
                  <a:srgbClr val="7030A0"/>
                </a:solidFill>
              </a:rPr>
              <a:t>participant/LAR </a:t>
            </a:r>
            <a:r>
              <a:rPr lang="en-US" dirty="0"/>
              <a:t>has consented and eligibility is confirmed, the English version of the CIRB-approved ICD is translated into the participant’s native language (coordinated by the NCC or Advarra) and CIRB approves for use. </a:t>
            </a:r>
          </a:p>
          <a:p>
            <a:r>
              <a:rPr lang="en-US" dirty="0"/>
              <a:t>The translated ICD must be </a:t>
            </a:r>
            <a:r>
              <a:rPr lang="en-US" i="1" u="sng" dirty="0"/>
              <a:t>provided to the participant </a:t>
            </a:r>
            <a:r>
              <a:rPr lang="en-US" dirty="0"/>
              <a:t>within </a:t>
            </a:r>
            <a:r>
              <a:rPr lang="en-US" dirty="0">
                <a:solidFill>
                  <a:srgbClr val="FF0000"/>
                </a:solidFill>
              </a:rPr>
              <a:t>30 days for the UC CIRB </a:t>
            </a:r>
            <a:r>
              <a:rPr lang="en-US" dirty="0"/>
              <a:t>from initial consent with the short form process and the date of provision should be documented.</a:t>
            </a:r>
          </a:p>
          <a:p>
            <a:r>
              <a:rPr lang="en-US" dirty="0"/>
              <a:t>If your site used a site-specific HIPAA, this must also be translated by the site and provided to the participant</a:t>
            </a:r>
          </a:p>
        </p:txBody>
      </p:sp>
      <p:sp>
        <p:nvSpPr>
          <p:cNvPr id="4" name="TextBox 3">
            <a:extLst>
              <a:ext uri="{FF2B5EF4-FFF2-40B4-BE49-F238E27FC236}">
                <a16:creationId xmlns:a16="http://schemas.microsoft.com/office/drawing/2014/main" id="{6A63C101-EC8D-F716-DB94-570524361AD1}"/>
              </a:ext>
            </a:extLst>
          </p:cNvPr>
          <p:cNvSpPr txBox="1"/>
          <p:nvPr/>
        </p:nvSpPr>
        <p:spPr>
          <a:xfrm>
            <a:off x="285226" y="6308521"/>
            <a:ext cx="1778466" cy="369116"/>
          </a:xfrm>
          <a:prstGeom prst="rect">
            <a:avLst/>
          </a:prstGeom>
          <a:noFill/>
        </p:spPr>
        <p:txBody>
          <a:bodyPr wrap="square" rtlCol="0">
            <a:spAutoFit/>
          </a:bodyPr>
          <a:lstStyle/>
          <a:p>
            <a:r>
              <a:rPr lang="en-US" dirty="0"/>
              <a:t>SOP ADM 26</a:t>
            </a:r>
          </a:p>
        </p:txBody>
      </p:sp>
    </p:spTree>
    <p:extLst>
      <p:ext uri="{BB962C8B-B14F-4D97-AF65-F5344CB8AC3E}">
        <p14:creationId xmlns:p14="http://schemas.microsoft.com/office/powerpoint/2010/main" val="3420968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TM03457444[[fn=Basis]]</Template>
  <TotalTime>3651</TotalTime>
  <Words>2402</Words>
  <Application>Microsoft Office PowerPoint</Application>
  <PresentationFormat>Widescreen</PresentationFormat>
  <Paragraphs>207</Paragraphs>
  <Slides>33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Aptos Display</vt:lpstr>
      <vt:lpstr>Arial</vt:lpstr>
      <vt:lpstr>Calibri</vt:lpstr>
      <vt:lpstr>Office Theme</vt:lpstr>
      <vt:lpstr>Short Form Process</vt:lpstr>
      <vt:lpstr>What is a Short Form?</vt:lpstr>
      <vt:lpstr>UC IRB Process</vt:lpstr>
      <vt:lpstr>UC IRB Process</vt:lpstr>
      <vt:lpstr>UC IRB Process</vt:lpstr>
      <vt:lpstr>UC IRB Process</vt:lpstr>
      <vt:lpstr>UC IRB Process</vt:lpstr>
      <vt:lpstr>UC CIRB Short Form Process:</vt:lpstr>
      <vt:lpstr>UC CIRB Short Form Process:</vt:lpstr>
      <vt:lpstr>Informed Consent Procedures for Participant/LAR Who Do Not Understand English is UNEXPECTED and a Fully Translated ICD is NOT Available -&gt; Use a Short Form</vt:lpstr>
      <vt:lpstr>UC IRB Process-SOP Number: ADM 26</vt:lpstr>
      <vt:lpstr>ADVARRA IRB</vt:lpstr>
      <vt:lpstr>ADVARRA IRB</vt:lpstr>
      <vt:lpstr>ADVARRA IRB</vt:lpstr>
      <vt:lpstr>ADVARRA IRB</vt:lpstr>
      <vt:lpstr>ADVARRA IRB</vt:lpstr>
      <vt:lpstr>Consenting Process-ADVARRA IRB HANDBOOK</vt:lpstr>
      <vt:lpstr>Consenting Process-ADVARRA IRB HANDBOOK</vt:lpstr>
      <vt:lpstr>Consenting Process-ADVARRA IRB HANDBOOK</vt:lpstr>
      <vt:lpstr>Consenting Process-ADVARRA IRB HANDBOOK</vt:lpstr>
      <vt:lpstr>Consenting Process-ADVARRA IRB HANDBOOK</vt:lpstr>
      <vt:lpstr>Consenting Process-ADVARRA IRB HANDBOOK</vt:lpstr>
      <vt:lpstr>After Consenting Using a Short Form</vt:lpstr>
      <vt:lpstr>Short Form Monitor Review- Frequently Asked Questions</vt:lpstr>
      <vt:lpstr>Short Form Monitor Review- Frequently Asked Questions</vt:lpstr>
      <vt:lpstr>Short Form Monitor Review- Frequently Asked Questions</vt:lpstr>
      <vt:lpstr>WebDCU Informed Consent CRFs</vt:lpstr>
      <vt:lpstr>WebDCU Informed Consent CRFs</vt:lpstr>
      <vt:lpstr>Ongoing Updates to WebDCU F244</vt:lpstr>
      <vt:lpstr>Ongoing Updates to WebDCU F244</vt:lpstr>
      <vt:lpstr>Ongoing Updates to WebDCU F244</vt:lpstr>
      <vt:lpstr>Short Form Monitoring Questions?</vt:lpstr>
      <vt:lpstr>Last Questions?</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Lever, Kim (leverky)</dc:creator>
  <cp:lastModifiedBy>Sester, Regina (sesterrj)</cp:lastModifiedBy>
  <cp:revision>4</cp:revision>
  <dcterms:created xsi:type="dcterms:W3CDTF">2025-01-31T19:44:39Z</dcterms:created>
  <dcterms:modified xsi:type="dcterms:W3CDTF">2025-02-26T19:14:53Z</dcterms:modified>
</cp:coreProperties>
</file>