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70" r:id="rId3"/>
    <p:sldMasterId id="2147483700" r:id="rId4"/>
  </p:sldMasterIdLst>
  <p:notesMasterIdLst>
    <p:notesMasterId r:id="rId41"/>
  </p:notesMasterIdLst>
  <p:sldIdLst>
    <p:sldId id="282" r:id="rId5"/>
    <p:sldId id="262" r:id="rId6"/>
    <p:sldId id="268" r:id="rId7"/>
    <p:sldId id="259" r:id="rId8"/>
    <p:sldId id="266" r:id="rId9"/>
    <p:sldId id="264" r:id="rId10"/>
    <p:sldId id="263" r:id="rId11"/>
    <p:sldId id="265" r:id="rId12"/>
    <p:sldId id="261" r:id="rId13"/>
    <p:sldId id="267" r:id="rId14"/>
    <p:sldId id="279" r:id="rId15"/>
    <p:sldId id="281"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3" autoAdjust="0"/>
    <p:restoredTop sz="94660"/>
  </p:normalViewPr>
  <p:slideViewPr>
    <p:cSldViewPr snapToGrid="0">
      <p:cViewPr varScale="1">
        <p:scale>
          <a:sx n="111" d="100"/>
          <a:sy n="111" d="100"/>
        </p:scale>
        <p:origin x="28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8C84C8-BE05-4C59-AE10-2F2E8DE7B31E}" type="doc">
      <dgm:prSet loTypeId="urn:microsoft.com/office/officeart/2005/8/layout/equation1" loCatId="relationship" qsTypeId="urn:microsoft.com/office/officeart/2005/8/quickstyle/simple1" qsCatId="simple" csTypeId="urn:microsoft.com/office/officeart/2005/8/colors/colorful5" csCatId="colorful" phldr="1"/>
      <dgm:spPr/>
    </dgm:pt>
    <dgm:pt modelId="{D8AA5A30-C3F6-4ED1-8F4E-E9F43B2A1706}">
      <dgm:prSet phldrT="[Text]"/>
      <dgm:spPr/>
      <dgm:t>
        <a:bodyPr/>
        <a:lstStyle/>
        <a:p>
          <a:r>
            <a:rPr lang="en-US" b="1" i="1" dirty="0" smtClean="0"/>
            <a:t>Child utilizes a movement</a:t>
          </a:r>
          <a:endParaRPr lang="en-US" b="1" i="1" dirty="0"/>
        </a:p>
      </dgm:t>
    </dgm:pt>
    <dgm:pt modelId="{62839AF0-C909-4F97-9DCA-B869AB52B062}" type="parTrans" cxnId="{BBB14952-8A20-48DC-A1A7-3ACE0486B0BB}">
      <dgm:prSet/>
      <dgm:spPr/>
      <dgm:t>
        <a:bodyPr/>
        <a:lstStyle/>
        <a:p>
          <a:endParaRPr lang="en-US"/>
        </a:p>
      </dgm:t>
    </dgm:pt>
    <dgm:pt modelId="{BAA5BD22-B33A-4F1C-ACBE-3BC612E71E9F}" type="sibTrans" cxnId="{BBB14952-8A20-48DC-A1A7-3ACE0486B0BB}">
      <dgm:prSet/>
      <dgm:spPr/>
      <dgm:t>
        <a:bodyPr/>
        <a:lstStyle/>
        <a:p>
          <a:endParaRPr lang="en-US"/>
        </a:p>
      </dgm:t>
    </dgm:pt>
    <dgm:pt modelId="{226D9AC4-F29C-41CC-9141-F4C9C1FE93EB}">
      <dgm:prSet phldrT="[Text]"/>
      <dgm:spPr/>
      <dgm:t>
        <a:bodyPr/>
        <a:lstStyle/>
        <a:p>
          <a:r>
            <a:rPr lang="en-US" b="1" i="1" dirty="0" smtClean="0"/>
            <a:t>You combine  it with  a reinforcement</a:t>
          </a:r>
          <a:endParaRPr lang="en-US" b="1" i="1" dirty="0"/>
        </a:p>
      </dgm:t>
    </dgm:pt>
    <dgm:pt modelId="{291239E6-8204-4440-A763-6454DEFC8791}" type="parTrans" cxnId="{9BE43123-7E98-494E-84E5-6C29EBF680EA}">
      <dgm:prSet/>
      <dgm:spPr/>
      <dgm:t>
        <a:bodyPr/>
        <a:lstStyle/>
        <a:p>
          <a:endParaRPr lang="en-US"/>
        </a:p>
      </dgm:t>
    </dgm:pt>
    <dgm:pt modelId="{75B39455-CEC7-452F-9B44-BF83BAC3263D}" type="sibTrans" cxnId="{9BE43123-7E98-494E-84E5-6C29EBF680EA}">
      <dgm:prSet/>
      <dgm:spPr/>
      <dgm:t>
        <a:bodyPr/>
        <a:lstStyle/>
        <a:p>
          <a:endParaRPr lang="en-US"/>
        </a:p>
      </dgm:t>
    </dgm:pt>
    <dgm:pt modelId="{370E743C-F4B7-4DAA-989D-98DCA19E3478}">
      <dgm:prSet phldrT="[Text]"/>
      <dgm:spPr/>
      <dgm:t>
        <a:bodyPr/>
        <a:lstStyle/>
        <a:p>
          <a:r>
            <a:rPr lang="en-US" b="1" i="1" dirty="0" smtClean="0"/>
            <a:t>It  promotes  the continuation of that movement</a:t>
          </a:r>
          <a:endParaRPr lang="en-US" b="1" i="1" dirty="0"/>
        </a:p>
      </dgm:t>
    </dgm:pt>
    <dgm:pt modelId="{8529D24C-E68D-40A5-BC16-A6FCCB85F0DF}" type="parTrans" cxnId="{443F154E-B515-4806-84EC-47D8FA2A7AF2}">
      <dgm:prSet/>
      <dgm:spPr/>
      <dgm:t>
        <a:bodyPr/>
        <a:lstStyle/>
        <a:p>
          <a:endParaRPr lang="en-US"/>
        </a:p>
      </dgm:t>
    </dgm:pt>
    <dgm:pt modelId="{4906310F-47D0-41C7-9E70-53509C6A9A1A}" type="sibTrans" cxnId="{443F154E-B515-4806-84EC-47D8FA2A7AF2}">
      <dgm:prSet/>
      <dgm:spPr/>
      <dgm:t>
        <a:bodyPr/>
        <a:lstStyle/>
        <a:p>
          <a:endParaRPr lang="en-US"/>
        </a:p>
      </dgm:t>
    </dgm:pt>
    <dgm:pt modelId="{04E5080F-5BAE-4E91-95B5-D75A0DA7ACB0}" type="pres">
      <dgm:prSet presAssocID="{5E8C84C8-BE05-4C59-AE10-2F2E8DE7B31E}" presName="linearFlow" presStyleCnt="0">
        <dgm:presLayoutVars>
          <dgm:dir/>
          <dgm:resizeHandles val="exact"/>
        </dgm:presLayoutVars>
      </dgm:prSet>
      <dgm:spPr/>
    </dgm:pt>
    <dgm:pt modelId="{32E8C2C5-DB73-47F3-97D1-B8F2B020A3A4}" type="pres">
      <dgm:prSet presAssocID="{D8AA5A30-C3F6-4ED1-8F4E-E9F43B2A1706}" presName="node" presStyleLbl="node1" presStyleIdx="0" presStyleCnt="3">
        <dgm:presLayoutVars>
          <dgm:bulletEnabled val="1"/>
        </dgm:presLayoutVars>
      </dgm:prSet>
      <dgm:spPr/>
      <dgm:t>
        <a:bodyPr/>
        <a:lstStyle/>
        <a:p>
          <a:endParaRPr lang="en-US"/>
        </a:p>
      </dgm:t>
    </dgm:pt>
    <dgm:pt modelId="{C775CB8C-3ABF-4AC5-B89F-7559A86A0D73}" type="pres">
      <dgm:prSet presAssocID="{BAA5BD22-B33A-4F1C-ACBE-3BC612E71E9F}" presName="spacerL" presStyleCnt="0"/>
      <dgm:spPr/>
    </dgm:pt>
    <dgm:pt modelId="{DD9BE6B0-6531-403C-A678-1BD74084007C}" type="pres">
      <dgm:prSet presAssocID="{BAA5BD22-B33A-4F1C-ACBE-3BC612E71E9F}" presName="sibTrans" presStyleLbl="sibTrans2D1" presStyleIdx="0" presStyleCnt="2"/>
      <dgm:spPr/>
      <dgm:t>
        <a:bodyPr/>
        <a:lstStyle/>
        <a:p>
          <a:endParaRPr lang="en-US"/>
        </a:p>
      </dgm:t>
    </dgm:pt>
    <dgm:pt modelId="{642B5041-81B3-48D7-9284-17509A2B4173}" type="pres">
      <dgm:prSet presAssocID="{BAA5BD22-B33A-4F1C-ACBE-3BC612E71E9F}" presName="spacerR" presStyleCnt="0"/>
      <dgm:spPr/>
    </dgm:pt>
    <dgm:pt modelId="{8621BE34-2705-4B2A-BBDD-7203414AE76D}" type="pres">
      <dgm:prSet presAssocID="{226D9AC4-F29C-41CC-9141-F4C9C1FE93EB}" presName="node" presStyleLbl="node1" presStyleIdx="1" presStyleCnt="3">
        <dgm:presLayoutVars>
          <dgm:bulletEnabled val="1"/>
        </dgm:presLayoutVars>
      </dgm:prSet>
      <dgm:spPr/>
      <dgm:t>
        <a:bodyPr/>
        <a:lstStyle/>
        <a:p>
          <a:endParaRPr lang="en-US"/>
        </a:p>
      </dgm:t>
    </dgm:pt>
    <dgm:pt modelId="{7726A6EC-76D3-458A-8C07-C38B7BD731CB}" type="pres">
      <dgm:prSet presAssocID="{75B39455-CEC7-452F-9B44-BF83BAC3263D}" presName="spacerL" presStyleCnt="0"/>
      <dgm:spPr/>
    </dgm:pt>
    <dgm:pt modelId="{73C8F586-B7DE-4F63-BCCB-87CF108AEF65}" type="pres">
      <dgm:prSet presAssocID="{75B39455-CEC7-452F-9B44-BF83BAC3263D}" presName="sibTrans" presStyleLbl="sibTrans2D1" presStyleIdx="1" presStyleCnt="2"/>
      <dgm:spPr/>
      <dgm:t>
        <a:bodyPr/>
        <a:lstStyle/>
        <a:p>
          <a:endParaRPr lang="en-US"/>
        </a:p>
      </dgm:t>
    </dgm:pt>
    <dgm:pt modelId="{4C507EC5-B0D9-46F2-AF7C-B4E7DC9F6AA9}" type="pres">
      <dgm:prSet presAssocID="{75B39455-CEC7-452F-9B44-BF83BAC3263D}" presName="spacerR" presStyleCnt="0"/>
      <dgm:spPr/>
    </dgm:pt>
    <dgm:pt modelId="{1BD1CA27-BF01-4E8F-85DD-F83C0A32897D}" type="pres">
      <dgm:prSet presAssocID="{370E743C-F4B7-4DAA-989D-98DCA19E3478}" presName="node" presStyleLbl="node1" presStyleIdx="2" presStyleCnt="3">
        <dgm:presLayoutVars>
          <dgm:bulletEnabled val="1"/>
        </dgm:presLayoutVars>
      </dgm:prSet>
      <dgm:spPr/>
      <dgm:t>
        <a:bodyPr/>
        <a:lstStyle/>
        <a:p>
          <a:endParaRPr lang="en-US"/>
        </a:p>
      </dgm:t>
    </dgm:pt>
  </dgm:ptLst>
  <dgm:cxnLst>
    <dgm:cxn modelId="{BCA7CA25-FB26-4F4C-AE09-10085FBA2859}" type="presOf" srcId="{D8AA5A30-C3F6-4ED1-8F4E-E9F43B2A1706}" destId="{32E8C2C5-DB73-47F3-97D1-B8F2B020A3A4}" srcOrd="0" destOrd="0" presId="urn:microsoft.com/office/officeart/2005/8/layout/equation1"/>
    <dgm:cxn modelId="{9BE43123-7E98-494E-84E5-6C29EBF680EA}" srcId="{5E8C84C8-BE05-4C59-AE10-2F2E8DE7B31E}" destId="{226D9AC4-F29C-41CC-9141-F4C9C1FE93EB}" srcOrd="1" destOrd="0" parTransId="{291239E6-8204-4440-A763-6454DEFC8791}" sibTransId="{75B39455-CEC7-452F-9B44-BF83BAC3263D}"/>
    <dgm:cxn modelId="{443F154E-B515-4806-84EC-47D8FA2A7AF2}" srcId="{5E8C84C8-BE05-4C59-AE10-2F2E8DE7B31E}" destId="{370E743C-F4B7-4DAA-989D-98DCA19E3478}" srcOrd="2" destOrd="0" parTransId="{8529D24C-E68D-40A5-BC16-A6FCCB85F0DF}" sibTransId="{4906310F-47D0-41C7-9E70-53509C6A9A1A}"/>
    <dgm:cxn modelId="{840635F1-8B33-45B7-95B9-C15721854995}" type="presOf" srcId="{BAA5BD22-B33A-4F1C-ACBE-3BC612E71E9F}" destId="{DD9BE6B0-6531-403C-A678-1BD74084007C}" srcOrd="0" destOrd="0" presId="urn:microsoft.com/office/officeart/2005/8/layout/equation1"/>
    <dgm:cxn modelId="{87C2125C-4ACD-4D18-A1A9-7178DCBD281D}" type="presOf" srcId="{5E8C84C8-BE05-4C59-AE10-2F2E8DE7B31E}" destId="{04E5080F-5BAE-4E91-95B5-D75A0DA7ACB0}" srcOrd="0" destOrd="0" presId="urn:microsoft.com/office/officeart/2005/8/layout/equation1"/>
    <dgm:cxn modelId="{D1AD7187-C196-4B32-83B8-F5B9B445A402}" type="presOf" srcId="{370E743C-F4B7-4DAA-989D-98DCA19E3478}" destId="{1BD1CA27-BF01-4E8F-85DD-F83C0A32897D}" srcOrd="0" destOrd="0" presId="urn:microsoft.com/office/officeart/2005/8/layout/equation1"/>
    <dgm:cxn modelId="{4CB1D150-C3DB-4302-949D-EF46D3A959F2}" type="presOf" srcId="{75B39455-CEC7-452F-9B44-BF83BAC3263D}" destId="{73C8F586-B7DE-4F63-BCCB-87CF108AEF65}" srcOrd="0" destOrd="0" presId="urn:microsoft.com/office/officeart/2005/8/layout/equation1"/>
    <dgm:cxn modelId="{EA5564D5-8B88-4FB8-820A-E52C649777EB}" type="presOf" srcId="{226D9AC4-F29C-41CC-9141-F4C9C1FE93EB}" destId="{8621BE34-2705-4B2A-BBDD-7203414AE76D}" srcOrd="0" destOrd="0" presId="urn:microsoft.com/office/officeart/2005/8/layout/equation1"/>
    <dgm:cxn modelId="{BBB14952-8A20-48DC-A1A7-3ACE0486B0BB}" srcId="{5E8C84C8-BE05-4C59-AE10-2F2E8DE7B31E}" destId="{D8AA5A30-C3F6-4ED1-8F4E-E9F43B2A1706}" srcOrd="0" destOrd="0" parTransId="{62839AF0-C909-4F97-9DCA-B869AB52B062}" sibTransId="{BAA5BD22-B33A-4F1C-ACBE-3BC612E71E9F}"/>
    <dgm:cxn modelId="{E5132C47-E407-41B2-A559-9A329CA97C98}" type="presParOf" srcId="{04E5080F-5BAE-4E91-95B5-D75A0DA7ACB0}" destId="{32E8C2C5-DB73-47F3-97D1-B8F2B020A3A4}" srcOrd="0" destOrd="0" presId="urn:microsoft.com/office/officeart/2005/8/layout/equation1"/>
    <dgm:cxn modelId="{9A6D199A-387B-449D-91B5-71E0BCB39D35}" type="presParOf" srcId="{04E5080F-5BAE-4E91-95B5-D75A0DA7ACB0}" destId="{C775CB8C-3ABF-4AC5-B89F-7559A86A0D73}" srcOrd="1" destOrd="0" presId="urn:microsoft.com/office/officeart/2005/8/layout/equation1"/>
    <dgm:cxn modelId="{58FA4E39-79D5-4AFE-8DB5-1B6ED4AD5B8D}" type="presParOf" srcId="{04E5080F-5BAE-4E91-95B5-D75A0DA7ACB0}" destId="{DD9BE6B0-6531-403C-A678-1BD74084007C}" srcOrd="2" destOrd="0" presId="urn:microsoft.com/office/officeart/2005/8/layout/equation1"/>
    <dgm:cxn modelId="{B423F6D8-793B-4816-9101-079A316E081E}" type="presParOf" srcId="{04E5080F-5BAE-4E91-95B5-D75A0DA7ACB0}" destId="{642B5041-81B3-48D7-9284-17509A2B4173}" srcOrd="3" destOrd="0" presId="urn:microsoft.com/office/officeart/2005/8/layout/equation1"/>
    <dgm:cxn modelId="{CAA2147E-1A75-46A2-BA39-46DCB04B90CD}" type="presParOf" srcId="{04E5080F-5BAE-4E91-95B5-D75A0DA7ACB0}" destId="{8621BE34-2705-4B2A-BBDD-7203414AE76D}" srcOrd="4" destOrd="0" presId="urn:microsoft.com/office/officeart/2005/8/layout/equation1"/>
    <dgm:cxn modelId="{DA585300-D0B7-4FB7-8E07-DCC73C5BFE1C}" type="presParOf" srcId="{04E5080F-5BAE-4E91-95B5-D75A0DA7ACB0}" destId="{7726A6EC-76D3-458A-8C07-C38B7BD731CB}" srcOrd="5" destOrd="0" presId="urn:microsoft.com/office/officeart/2005/8/layout/equation1"/>
    <dgm:cxn modelId="{25DC7A0E-03B3-45D5-BEBA-949B1F31FBF2}" type="presParOf" srcId="{04E5080F-5BAE-4E91-95B5-D75A0DA7ACB0}" destId="{73C8F586-B7DE-4F63-BCCB-87CF108AEF65}" srcOrd="6" destOrd="0" presId="urn:microsoft.com/office/officeart/2005/8/layout/equation1"/>
    <dgm:cxn modelId="{F132C92F-D63D-4D0B-8BCD-3F682CFA92CA}" type="presParOf" srcId="{04E5080F-5BAE-4E91-95B5-D75A0DA7ACB0}" destId="{4C507EC5-B0D9-46F2-AF7C-B4E7DC9F6AA9}" srcOrd="7" destOrd="0" presId="urn:microsoft.com/office/officeart/2005/8/layout/equation1"/>
    <dgm:cxn modelId="{FDA59ECC-AD78-4A6D-9851-8A85EEA34782}" type="presParOf" srcId="{04E5080F-5BAE-4E91-95B5-D75A0DA7ACB0}" destId="{1BD1CA27-BF01-4E8F-85DD-F83C0A32897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0A9820-5C74-40E7-8565-0D6BA3100863}"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4E58643B-ED85-4FBB-86F8-947F205D7487}">
      <dgm:prSet phldrT="[Text]"/>
      <dgm:spPr/>
      <dgm:t>
        <a:bodyPr/>
        <a:lstStyle/>
        <a:p>
          <a:r>
            <a:rPr lang="en-US" dirty="0" smtClean="0"/>
            <a:t>Targeted Goal</a:t>
          </a:r>
          <a:endParaRPr lang="en-US" dirty="0"/>
        </a:p>
      </dgm:t>
    </dgm:pt>
    <dgm:pt modelId="{478A37A1-855C-4E12-9DDB-8F922384C08C}" type="parTrans" cxnId="{2107A8F7-B6F5-4A0C-945A-5266FDD14C1D}">
      <dgm:prSet/>
      <dgm:spPr/>
      <dgm:t>
        <a:bodyPr/>
        <a:lstStyle/>
        <a:p>
          <a:endParaRPr lang="en-US"/>
        </a:p>
      </dgm:t>
    </dgm:pt>
    <dgm:pt modelId="{007B1445-4F52-4649-8855-2BA4D662072B}" type="sibTrans" cxnId="{2107A8F7-B6F5-4A0C-945A-5266FDD14C1D}">
      <dgm:prSet/>
      <dgm:spPr/>
      <dgm:t>
        <a:bodyPr/>
        <a:lstStyle/>
        <a:p>
          <a:endParaRPr lang="en-US"/>
        </a:p>
      </dgm:t>
    </dgm:pt>
    <dgm:pt modelId="{829AA45E-CC54-4DF1-824F-5B05CAE36E5A}">
      <dgm:prSet phldrT="[Text]"/>
      <dgm:spPr/>
      <dgm:t>
        <a:bodyPr/>
        <a:lstStyle/>
        <a:p>
          <a:r>
            <a:rPr lang="en-US" dirty="0" smtClean="0"/>
            <a:t>Choose Appropriate  Activities</a:t>
          </a:r>
          <a:endParaRPr lang="en-US" dirty="0"/>
        </a:p>
      </dgm:t>
    </dgm:pt>
    <dgm:pt modelId="{B6B6B321-06BE-49AF-BDBF-BF60A43C3BF3}" type="parTrans" cxnId="{E93DFF8C-72F2-4454-B326-CB99AF1F5DED}">
      <dgm:prSet/>
      <dgm:spPr/>
      <dgm:t>
        <a:bodyPr/>
        <a:lstStyle/>
        <a:p>
          <a:endParaRPr lang="en-US"/>
        </a:p>
      </dgm:t>
    </dgm:pt>
    <dgm:pt modelId="{EB1C74B6-81DC-415D-94D6-DDBD21ED7FC5}" type="sibTrans" cxnId="{E93DFF8C-72F2-4454-B326-CB99AF1F5DED}">
      <dgm:prSet/>
      <dgm:spPr/>
      <dgm:t>
        <a:bodyPr/>
        <a:lstStyle/>
        <a:p>
          <a:endParaRPr lang="en-US"/>
        </a:p>
      </dgm:t>
    </dgm:pt>
    <dgm:pt modelId="{BBD8CD3B-9E2F-42F4-B154-A1C791417F46}">
      <dgm:prSet phldrT="[Text]"/>
      <dgm:spPr/>
      <dgm:t>
        <a:bodyPr/>
        <a:lstStyle/>
        <a:p>
          <a:r>
            <a:rPr lang="en-US" dirty="0" smtClean="0"/>
            <a:t>Model &amp; Successive Prompt Movement Target</a:t>
          </a:r>
          <a:endParaRPr lang="en-US" dirty="0"/>
        </a:p>
      </dgm:t>
    </dgm:pt>
    <dgm:pt modelId="{CB52CFB0-DACB-48D6-B44C-2CBCAA918E02}" type="parTrans" cxnId="{2446B09E-CD78-48CA-B14A-061C89236364}">
      <dgm:prSet/>
      <dgm:spPr/>
      <dgm:t>
        <a:bodyPr/>
        <a:lstStyle/>
        <a:p>
          <a:endParaRPr lang="en-US"/>
        </a:p>
      </dgm:t>
    </dgm:pt>
    <dgm:pt modelId="{EA831891-DF6E-4CCF-AA93-54AE8F3F2BB2}" type="sibTrans" cxnId="{2446B09E-CD78-48CA-B14A-061C89236364}">
      <dgm:prSet/>
      <dgm:spPr/>
      <dgm:t>
        <a:bodyPr/>
        <a:lstStyle/>
        <a:p>
          <a:endParaRPr lang="en-US"/>
        </a:p>
      </dgm:t>
    </dgm:pt>
    <dgm:pt modelId="{DA5303B0-EC3B-4760-88D8-BFDBA49ADA7F}">
      <dgm:prSet phldrT="[Text]"/>
      <dgm:spPr/>
      <dgm:t>
        <a:bodyPr/>
        <a:lstStyle/>
        <a:p>
          <a:r>
            <a:rPr lang="en-US" dirty="0" smtClean="0"/>
            <a:t>Promote Learning</a:t>
          </a:r>
          <a:endParaRPr lang="en-US" dirty="0"/>
        </a:p>
      </dgm:t>
    </dgm:pt>
    <dgm:pt modelId="{A22C3438-28DA-45D5-B006-968E40DE22BC}" type="parTrans" cxnId="{E00B31EE-4B4E-4819-BB8E-BE6D1298F110}">
      <dgm:prSet/>
      <dgm:spPr/>
      <dgm:t>
        <a:bodyPr/>
        <a:lstStyle/>
        <a:p>
          <a:endParaRPr lang="en-US"/>
        </a:p>
      </dgm:t>
    </dgm:pt>
    <dgm:pt modelId="{321D6999-B02F-424C-B82D-DDC73841CAFD}" type="sibTrans" cxnId="{E00B31EE-4B4E-4819-BB8E-BE6D1298F110}">
      <dgm:prSet/>
      <dgm:spPr/>
      <dgm:t>
        <a:bodyPr/>
        <a:lstStyle/>
        <a:p>
          <a:endParaRPr lang="en-US"/>
        </a:p>
      </dgm:t>
    </dgm:pt>
    <dgm:pt modelId="{7E8B7876-6AD7-419B-B49D-4F934A445532}">
      <dgm:prSet phldrT="[Text]"/>
      <dgm:spPr/>
      <dgm:t>
        <a:bodyPr/>
        <a:lstStyle/>
        <a:p>
          <a:r>
            <a:rPr lang="en-US" dirty="0" smtClean="0"/>
            <a:t>Using Reinforcement</a:t>
          </a:r>
          <a:endParaRPr lang="en-US" dirty="0"/>
        </a:p>
      </dgm:t>
    </dgm:pt>
    <dgm:pt modelId="{FE0EA3A0-36B8-4874-A4AC-4DEC707EF0DF}" type="parTrans" cxnId="{06873268-C6A6-4E0B-B805-63FBA7C42FAD}">
      <dgm:prSet/>
      <dgm:spPr/>
      <dgm:t>
        <a:bodyPr/>
        <a:lstStyle/>
        <a:p>
          <a:endParaRPr lang="en-US"/>
        </a:p>
      </dgm:t>
    </dgm:pt>
    <dgm:pt modelId="{DA48379E-A792-4A45-90BA-B80D4F0F21CA}" type="sibTrans" cxnId="{06873268-C6A6-4E0B-B805-63FBA7C42FAD}">
      <dgm:prSet/>
      <dgm:spPr/>
      <dgm:t>
        <a:bodyPr/>
        <a:lstStyle/>
        <a:p>
          <a:endParaRPr lang="en-US"/>
        </a:p>
      </dgm:t>
    </dgm:pt>
    <dgm:pt modelId="{10D96728-88ED-4FCB-A0EF-7E750DEE0B6A}">
      <dgm:prSet phldrT="[Text]"/>
      <dgm:spPr/>
      <dgm:t>
        <a:bodyPr/>
        <a:lstStyle/>
        <a:p>
          <a:r>
            <a:rPr lang="en-US" dirty="0" smtClean="0"/>
            <a:t>Progressing &amp; Adapting Activities Appropriately</a:t>
          </a:r>
          <a:endParaRPr lang="en-US" dirty="0"/>
        </a:p>
      </dgm:t>
    </dgm:pt>
    <dgm:pt modelId="{ED48C543-AF1E-4948-8904-234BDDAA5FC0}" type="parTrans" cxnId="{5526F7E4-88E3-4B28-983E-678EC621A593}">
      <dgm:prSet/>
      <dgm:spPr/>
      <dgm:t>
        <a:bodyPr/>
        <a:lstStyle/>
        <a:p>
          <a:endParaRPr lang="en-US"/>
        </a:p>
      </dgm:t>
    </dgm:pt>
    <dgm:pt modelId="{B215B5EE-45DD-42F8-8172-17330E797861}" type="sibTrans" cxnId="{5526F7E4-88E3-4B28-983E-678EC621A593}">
      <dgm:prSet/>
      <dgm:spPr/>
      <dgm:t>
        <a:bodyPr/>
        <a:lstStyle/>
        <a:p>
          <a:endParaRPr lang="en-US"/>
        </a:p>
      </dgm:t>
    </dgm:pt>
    <dgm:pt modelId="{100CA67B-D15D-44B9-AF74-3AB7117FF63E}">
      <dgm:prSet phldrT="[Text]"/>
      <dgm:spPr/>
      <dgm:t>
        <a:bodyPr/>
        <a:lstStyle/>
        <a:p>
          <a:r>
            <a:rPr lang="en-US" dirty="0" smtClean="0"/>
            <a:t>Promote Skill Maintenance &amp; Generalization</a:t>
          </a:r>
          <a:endParaRPr lang="en-US" dirty="0"/>
        </a:p>
      </dgm:t>
    </dgm:pt>
    <dgm:pt modelId="{FE41401E-3E9D-4AFB-A25F-FFBE45472D18}" type="parTrans" cxnId="{AB4EC4CD-316A-4F43-94E2-935E748BE7CC}">
      <dgm:prSet/>
      <dgm:spPr/>
      <dgm:t>
        <a:bodyPr/>
        <a:lstStyle/>
        <a:p>
          <a:endParaRPr lang="en-US"/>
        </a:p>
      </dgm:t>
    </dgm:pt>
    <dgm:pt modelId="{344484FC-25CF-4FBD-9381-63502FF849B5}" type="sibTrans" cxnId="{AB4EC4CD-316A-4F43-94E2-935E748BE7CC}">
      <dgm:prSet/>
      <dgm:spPr/>
      <dgm:t>
        <a:bodyPr/>
        <a:lstStyle/>
        <a:p>
          <a:endParaRPr lang="en-US"/>
        </a:p>
      </dgm:t>
    </dgm:pt>
    <dgm:pt modelId="{F3E719AA-6487-4F28-8DFF-63B078CCB880}">
      <dgm:prSet phldrT="[Text]"/>
      <dgm:spPr/>
      <dgm:t>
        <a:bodyPr/>
        <a:lstStyle/>
        <a:p>
          <a:r>
            <a:rPr lang="en-US" dirty="0" smtClean="0"/>
            <a:t>Movement/Activity Repetition</a:t>
          </a:r>
          <a:endParaRPr lang="en-US" dirty="0"/>
        </a:p>
      </dgm:t>
    </dgm:pt>
    <dgm:pt modelId="{6E0B4109-D6E9-41BC-97F1-E9BA82B5943E}" type="parTrans" cxnId="{0D5C520B-518C-4309-AA52-E283948C5C30}">
      <dgm:prSet/>
      <dgm:spPr/>
      <dgm:t>
        <a:bodyPr/>
        <a:lstStyle/>
        <a:p>
          <a:endParaRPr lang="en-US"/>
        </a:p>
      </dgm:t>
    </dgm:pt>
    <dgm:pt modelId="{83091CC1-917A-436C-B8B2-05068135A81C}" type="sibTrans" cxnId="{0D5C520B-518C-4309-AA52-E283948C5C30}">
      <dgm:prSet/>
      <dgm:spPr/>
      <dgm:t>
        <a:bodyPr/>
        <a:lstStyle/>
        <a:p>
          <a:endParaRPr lang="en-US"/>
        </a:p>
      </dgm:t>
    </dgm:pt>
    <dgm:pt modelId="{6A88959E-50A9-405A-AF08-F52AB199369B}">
      <dgm:prSet phldrT="[Text]"/>
      <dgm:spPr/>
      <dgm:t>
        <a:bodyPr/>
        <a:lstStyle/>
        <a:p>
          <a:r>
            <a:rPr lang="en-US" dirty="0" smtClean="0"/>
            <a:t>Positive/ Successful Outcomes</a:t>
          </a:r>
          <a:endParaRPr lang="en-US" dirty="0"/>
        </a:p>
      </dgm:t>
    </dgm:pt>
    <dgm:pt modelId="{512CEB6A-D136-42C1-BB0C-7C4382BDB795}" type="parTrans" cxnId="{91F711BE-D05D-4196-A3A1-7B1D39645ADF}">
      <dgm:prSet/>
      <dgm:spPr/>
      <dgm:t>
        <a:bodyPr/>
        <a:lstStyle/>
        <a:p>
          <a:endParaRPr lang="en-US"/>
        </a:p>
      </dgm:t>
    </dgm:pt>
    <dgm:pt modelId="{8E424C72-4A14-49D3-9AC5-C9FF891D7C94}" type="sibTrans" cxnId="{91F711BE-D05D-4196-A3A1-7B1D39645ADF}">
      <dgm:prSet/>
      <dgm:spPr/>
      <dgm:t>
        <a:bodyPr/>
        <a:lstStyle/>
        <a:p>
          <a:endParaRPr lang="en-US"/>
        </a:p>
      </dgm:t>
    </dgm:pt>
    <dgm:pt modelId="{9F546357-03DA-4DEB-934F-CBA7A7AAB2A2}" type="pres">
      <dgm:prSet presAssocID="{E80A9820-5C74-40E7-8565-0D6BA3100863}" presName="Name0" presStyleCnt="0">
        <dgm:presLayoutVars>
          <dgm:dir/>
          <dgm:animLvl val="lvl"/>
          <dgm:resizeHandles val="exact"/>
        </dgm:presLayoutVars>
      </dgm:prSet>
      <dgm:spPr/>
      <dgm:t>
        <a:bodyPr/>
        <a:lstStyle/>
        <a:p>
          <a:endParaRPr lang="en-US"/>
        </a:p>
      </dgm:t>
    </dgm:pt>
    <dgm:pt modelId="{92DD12C2-B06C-47B8-BFBE-EF0756601712}" type="pres">
      <dgm:prSet presAssocID="{E80A9820-5C74-40E7-8565-0D6BA3100863}" presName="tSp" presStyleCnt="0"/>
      <dgm:spPr/>
    </dgm:pt>
    <dgm:pt modelId="{A331D05A-14E6-4C44-81FE-98F1F9AD8E36}" type="pres">
      <dgm:prSet presAssocID="{E80A9820-5C74-40E7-8565-0D6BA3100863}" presName="bSp" presStyleCnt="0"/>
      <dgm:spPr/>
    </dgm:pt>
    <dgm:pt modelId="{FE3DAB11-7EFC-48EA-B21C-F11EF2E73B6D}" type="pres">
      <dgm:prSet presAssocID="{E80A9820-5C74-40E7-8565-0D6BA3100863}" presName="process" presStyleCnt="0"/>
      <dgm:spPr/>
    </dgm:pt>
    <dgm:pt modelId="{57257F05-742F-44F4-AD6E-5DBDF2960B8F}" type="pres">
      <dgm:prSet presAssocID="{4E58643B-ED85-4FBB-86F8-947F205D7487}" presName="composite1" presStyleCnt="0"/>
      <dgm:spPr/>
    </dgm:pt>
    <dgm:pt modelId="{4B4EED44-1AF9-4C10-987F-EF31E9570030}" type="pres">
      <dgm:prSet presAssocID="{4E58643B-ED85-4FBB-86F8-947F205D7487}" presName="dummyNode1" presStyleLbl="node1" presStyleIdx="0" presStyleCnt="3"/>
      <dgm:spPr/>
    </dgm:pt>
    <dgm:pt modelId="{DD35096A-8D82-477E-8C33-054B8DE20640}" type="pres">
      <dgm:prSet presAssocID="{4E58643B-ED85-4FBB-86F8-947F205D7487}" presName="childNode1" presStyleLbl="bgAcc1" presStyleIdx="0" presStyleCnt="3">
        <dgm:presLayoutVars>
          <dgm:bulletEnabled val="1"/>
        </dgm:presLayoutVars>
      </dgm:prSet>
      <dgm:spPr/>
      <dgm:t>
        <a:bodyPr/>
        <a:lstStyle/>
        <a:p>
          <a:endParaRPr lang="en-US"/>
        </a:p>
      </dgm:t>
    </dgm:pt>
    <dgm:pt modelId="{FC86F407-5D31-401D-876A-34D14A6658B9}" type="pres">
      <dgm:prSet presAssocID="{4E58643B-ED85-4FBB-86F8-947F205D7487}" presName="childNode1tx" presStyleLbl="bgAcc1" presStyleIdx="0" presStyleCnt="3">
        <dgm:presLayoutVars>
          <dgm:bulletEnabled val="1"/>
        </dgm:presLayoutVars>
      </dgm:prSet>
      <dgm:spPr/>
      <dgm:t>
        <a:bodyPr/>
        <a:lstStyle/>
        <a:p>
          <a:endParaRPr lang="en-US"/>
        </a:p>
      </dgm:t>
    </dgm:pt>
    <dgm:pt modelId="{E83E6F92-333C-4149-850D-E9B44C4A3297}" type="pres">
      <dgm:prSet presAssocID="{4E58643B-ED85-4FBB-86F8-947F205D7487}" presName="parentNode1" presStyleLbl="node1" presStyleIdx="0" presStyleCnt="3">
        <dgm:presLayoutVars>
          <dgm:chMax val="1"/>
          <dgm:bulletEnabled val="1"/>
        </dgm:presLayoutVars>
      </dgm:prSet>
      <dgm:spPr/>
      <dgm:t>
        <a:bodyPr/>
        <a:lstStyle/>
        <a:p>
          <a:endParaRPr lang="en-US"/>
        </a:p>
      </dgm:t>
    </dgm:pt>
    <dgm:pt modelId="{87336E1F-824E-410E-BCF5-FD40B1CDA854}" type="pres">
      <dgm:prSet presAssocID="{4E58643B-ED85-4FBB-86F8-947F205D7487}" presName="connSite1" presStyleCnt="0"/>
      <dgm:spPr/>
    </dgm:pt>
    <dgm:pt modelId="{10C4263E-8EC4-4AD3-9968-D675494C3713}" type="pres">
      <dgm:prSet presAssocID="{007B1445-4F52-4649-8855-2BA4D662072B}" presName="Name9" presStyleLbl="sibTrans2D1" presStyleIdx="0" presStyleCnt="2"/>
      <dgm:spPr/>
      <dgm:t>
        <a:bodyPr/>
        <a:lstStyle/>
        <a:p>
          <a:endParaRPr lang="en-US"/>
        </a:p>
      </dgm:t>
    </dgm:pt>
    <dgm:pt modelId="{507AE846-E92C-4F52-A0A1-3ACF6DAFC0C9}" type="pres">
      <dgm:prSet presAssocID="{DA5303B0-EC3B-4760-88D8-BFDBA49ADA7F}" presName="composite2" presStyleCnt="0"/>
      <dgm:spPr/>
    </dgm:pt>
    <dgm:pt modelId="{B35786C2-1C9C-4368-A574-DE97F1EF5AAE}" type="pres">
      <dgm:prSet presAssocID="{DA5303B0-EC3B-4760-88D8-BFDBA49ADA7F}" presName="dummyNode2" presStyleLbl="node1" presStyleIdx="0" presStyleCnt="3"/>
      <dgm:spPr/>
    </dgm:pt>
    <dgm:pt modelId="{0E4765F0-0464-44B0-9165-C32E7AAC5C64}" type="pres">
      <dgm:prSet presAssocID="{DA5303B0-EC3B-4760-88D8-BFDBA49ADA7F}" presName="childNode2" presStyleLbl="bgAcc1" presStyleIdx="1" presStyleCnt="3">
        <dgm:presLayoutVars>
          <dgm:bulletEnabled val="1"/>
        </dgm:presLayoutVars>
      </dgm:prSet>
      <dgm:spPr/>
      <dgm:t>
        <a:bodyPr/>
        <a:lstStyle/>
        <a:p>
          <a:endParaRPr lang="en-US"/>
        </a:p>
      </dgm:t>
    </dgm:pt>
    <dgm:pt modelId="{11C0CD26-E273-439A-B48C-CDF85E8B956E}" type="pres">
      <dgm:prSet presAssocID="{DA5303B0-EC3B-4760-88D8-BFDBA49ADA7F}" presName="childNode2tx" presStyleLbl="bgAcc1" presStyleIdx="1" presStyleCnt="3">
        <dgm:presLayoutVars>
          <dgm:bulletEnabled val="1"/>
        </dgm:presLayoutVars>
      </dgm:prSet>
      <dgm:spPr/>
      <dgm:t>
        <a:bodyPr/>
        <a:lstStyle/>
        <a:p>
          <a:endParaRPr lang="en-US"/>
        </a:p>
      </dgm:t>
    </dgm:pt>
    <dgm:pt modelId="{0818D79C-99B5-4EC3-95E9-626226F1953D}" type="pres">
      <dgm:prSet presAssocID="{DA5303B0-EC3B-4760-88D8-BFDBA49ADA7F}" presName="parentNode2" presStyleLbl="node1" presStyleIdx="1" presStyleCnt="3">
        <dgm:presLayoutVars>
          <dgm:chMax val="0"/>
          <dgm:bulletEnabled val="1"/>
        </dgm:presLayoutVars>
      </dgm:prSet>
      <dgm:spPr/>
      <dgm:t>
        <a:bodyPr/>
        <a:lstStyle/>
        <a:p>
          <a:endParaRPr lang="en-US"/>
        </a:p>
      </dgm:t>
    </dgm:pt>
    <dgm:pt modelId="{20452D6D-2239-4526-B486-A31F4BDC5FD0}" type="pres">
      <dgm:prSet presAssocID="{DA5303B0-EC3B-4760-88D8-BFDBA49ADA7F}" presName="connSite2" presStyleCnt="0"/>
      <dgm:spPr/>
    </dgm:pt>
    <dgm:pt modelId="{AACBFD1B-4BB6-456E-83CC-8993A8B62074}" type="pres">
      <dgm:prSet presAssocID="{321D6999-B02F-424C-B82D-DDC73841CAFD}" presName="Name18" presStyleLbl="sibTrans2D1" presStyleIdx="1" presStyleCnt="2"/>
      <dgm:spPr/>
      <dgm:t>
        <a:bodyPr/>
        <a:lstStyle/>
        <a:p>
          <a:endParaRPr lang="en-US"/>
        </a:p>
      </dgm:t>
    </dgm:pt>
    <dgm:pt modelId="{BC8C1E98-9BF1-4F85-908C-5533B62542EF}" type="pres">
      <dgm:prSet presAssocID="{100CA67B-D15D-44B9-AF74-3AB7117FF63E}" presName="composite1" presStyleCnt="0"/>
      <dgm:spPr/>
    </dgm:pt>
    <dgm:pt modelId="{004E0F37-9400-4840-9791-A5230CBEF23F}" type="pres">
      <dgm:prSet presAssocID="{100CA67B-D15D-44B9-AF74-3AB7117FF63E}" presName="dummyNode1" presStyleLbl="node1" presStyleIdx="1" presStyleCnt="3"/>
      <dgm:spPr/>
    </dgm:pt>
    <dgm:pt modelId="{0D68B143-EF8C-4BB9-918F-DEA858FB5332}" type="pres">
      <dgm:prSet presAssocID="{100CA67B-D15D-44B9-AF74-3AB7117FF63E}" presName="childNode1" presStyleLbl="bgAcc1" presStyleIdx="2" presStyleCnt="3">
        <dgm:presLayoutVars>
          <dgm:bulletEnabled val="1"/>
        </dgm:presLayoutVars>
      </dgm:prSet>
      <dgm:spPr/>
      <dgm:t>
        <a:bodyPr/>
        <a:lstStyle/>
        <a:p>
          <a:endParaRPr lang="en-US"/>
        </a:p>
      </dgm:t>
    </dgm:pt>
    <dgm:pt modelId="{6C769920-7EB4-4177-96AE-558AD2EE4ED5}" type="pres">
      <dgm:prSet presAssocID="{100CA67B-D15D-44B9-AF74-3AB7117FF63E}" presName="childNode1tx" presStyleLbl="bgAcc1" presStyleIdx="2" presStyleCnt="3">
        <dgm:presLayoutVars>
          <dgm:bulletEnabled val="1"/>
        </dgm:presLayoutVars>
      </dgm:prSet>
      <dgm:spPr/>
      <dgm:t>
        <a:bodyPr/>
        <a:lstStyle/>
        <a:p>
          <a:endParaRPr lang="en-US"/>
        </a:p>
      </dgm:t>
    </dgm:pt>
    <dgm:pt modelId="{1B029AEB-28A9-499C-951A-03E2373DAA50}" type="pres">
      <dgm:prSet presAssocID="{100CA67B-D15D-44B9-AF74-3AB7117FF63E}" presName="parentNode1" presStyleLbl="node1" presStyleIdx="2" presStyleCnt="3">
        <dgm:presLayoutVars>
          <dgm:chMax val="1"/>
          <dgm:bulletEnabled val="1"/>
        </dgm:presLayoutVars>
      </dgm:prSet>
      <dgm:spPr/>
      <dgm:t>
        <a:bodyPr/>
        <a:lstStyle/>
        <a:p>
          <a:endParaRPr lang="en-US"/>
        </a:p>
      </dgm:t>
    </dgm:pt>
    <dgm:pt modelId="{FBB510F0-883D-46D7-B624-D55CB35D817A}" type="pres">
      <dgm:prSet presAssocID="{100CA67B-D15D-44B9-AF74-3AB7117FF63E}" presName="connSite1" presStyleCnt="0"/>
      <dgm:spPr/>
    </dgm:pt>
  </dgm:ptLst>
  <dgm:cxnLst>
    <dgm:cxn modelId="{C3882075-5F46-4E22-A09D-CBF602A6E0BF}" type="presOf" srcId="{6A88959E-50A9-405A-AF08-F52AB199369B}" destId="{6C769920-7EB4-4177-96AE-558AD2EE4ED5}" srcOrd="1" destOrd="1" presId="urn:microsoft.com/office/officeart/2005/8/layout/hProcess4"/>
    <dgm:cxn modelId="{3F4B04DA-8A19-4399-9350-9E33CEB88CD1}" type="presOf" srcId="{007B1445-4F52-4649-8855-2BA4D662072B}" destId="{10C4263E-8EC4-4AD3-9968-D675494C3713}" srcOrd="0" destOrd="0" presId="urn:microsoft.com/office/officeart/2005/8/layout/hProcess4"/>
    <dgm:cxn modelId="{2446B09E-CD78-48CA-B14A-061C89236364}" srcId="{4E58643B-ED85-4FBB-86F8-947F205D7487}" destId="{BBD8CD3B-9E2F-42F4-B154-A1C791417F46}" srcOrd="1" destOrd="0" parTransId="{CB52CFB0-DACB-48D6-B44C-2CBCAA918E02}" sibTransId="{EA831891-DF6E-4CCF-AA93-54AE8F3F2BB2}"/>
    <dgm:cxn modelId="{4EDD1491-638C-4C6B-AF56-4A839E10F4BD}" type="presOf" srcId="{829AA45E-CC54-4DF1-824F-5B05CAE36E5A}" destId="{FC86F407-5D31-401D-876A-34D14A6658B9}" srcOrd="1" destOrd="0" presId="urn:microsoft.com/office/officeart/2005/8/layout/hProcess4"/>
    <dgm:cxn modelId="{50DB4AC7-38EB-4001-AA32-D2421C7471C9}" type="presOf" srcId="{BBD8CD3B-9E2F-42F4-B154-A1C791417F46}" destId="{DD35096A-8D82-477E-8C33-054B8DE20640}" srcOrd="0" destOrd="1" presId="urn:microsoft.com/office/officeart/2005/8/layout/hProcess4"/>
    <dgm:cxn modelId="{FCE2F493-73EB-4B97-883A-C274B66AB8C3}" type="presOf" srcId="{829AA45E-CC54-4DF1-824F-5B05CAE36E5A}" destId="{DD35096A-8D82-477E-8C33-054B8DE20640}" srcOrd="0" destOrd="0" presId="urn:microsoft.com/office/officeart/2005/8/layout/hProcess4"/>
    <dgm:cxn modelId="{BD1EF939-4E12-4EFE-98CF-E739F72526EC}" type="presOf" srcId="{F3E719AA-6487-4F28-8DFF-63B078CCB880}" destId="{0D68B143-EF8C-4BB9-918F-DEA858FB5332}" srcOrd="0" destOrd="0" presId="urn:microsoft.com/office/officeart/2005/8/layout/hProcess4"/>
    <dgm:cxn modelId="{BAE864D3-4AA0-4EF8-8F0A-641C327D1687}" type="presOf" srcId="{4E58643B-ED85-4FBB-86F8-947F205D7487}" destId="{E83E6F92-333C-4149-850D-E9B44C4A3297}" srcOrd="0" destOrd="0" presId="urn:microsoft.com/office/officeart/2005/8/layout/hProcess4"/>
    <dgm:cxn modelId="{CD633261-B970-495E-BAC2-FA31CCBEC323}" type="presOf" srcId="{F3E719AA-6487-4F28-8DFF-63B078CCB880}" destId="{6C769920-7EB4-4177-96AE-558AD2EE4ED5}" srcOrd="1" destOrd="0" presId="urn:microsoft.com/office/officeart/2005/8/layout/hProcess4"/>
    <dgm:cxn modelId="{F941CC72-C88B-480C-ABE6-C3F4AB6439D1}" type="presOf" srcId="{10D96728-88ED-4FCB-A0EF-7E750DEE0B6A}" destId="{0E4765F0-0464-44B0-9165-C32E7AAC5C64}" srcOrd="0" destOrd="1" presId="urn:microsoft.com/office/officeart/2005/8/layout/hProcess4"/>
    <dgm:cxn modelId="{0D5C520B-518C-4309-AA52-E283948C5C30}" srcId="{100CA67B-D15D-44B9-AF74-3AB7117FF63E}" destId="{F3E719AA-6487-4F28-8DFF-63B078CCB880}" srcOrd="0" destOrd="0" parTransId="{6E0B4109-D6E9-41BC-97F1-E9BA82B5943E}" sibTransId="{83091CC1-917A-436C-B8B2-05068135A81C}"/>
    <dgm:cxn modelId="{E93DFF8C-72F2-4454-B326-CB99AF1F5DED}" srcId="{4E58643B-ED85-4FBB-86F8-947F205D7487}" destId="{829AA45E-CC54-4DF1-824F-5B05CAE36E5A}" srcOrd="0" destOrd="0" parTransId="{B6B6B321-06BE-49AF-BDBF-BF60A43C3BF3}" sibTransId="{EB1C74B6-81DC-415D-94D6-DDBD21ED7FC5}"/>
    <dgm:cxn modelId="{06873268-C6A6-4E0B-B805-63FBA7C42FAD}" srcId="{DA5303B0-EC3B-4760-88D8-BFDBA49ADA7F}" destId="{7E8B7876-6AD7-419B-B49D-4F934A445532}" srcOrd="0" destOrd="0" parTransId="{FE0EA3A0-36B8-4874-A4AC-4DEC707EF0DF}" sibTransId="{DA48379E-A792-4A45-90BA-B80D4F0F21CA}"/>
    <dgm:cxn modelId="{718B1907-2DCF-4A93-B39C-65A4F20E2B03}" type="presOf" srcId="{321D6999-B02F-424C-B82D-DDC73841CAFD}" destId="{AACBFD1B-4BB6-456E-83CC-8993A8B62074}" srcOrd="0" destOrd="0" presId="urn:microsoft.com/office/officeart/2005/8/layout/hProcess4"/>
    <dgm:cxn modelId="{2107A8F7-B6F5-4A0C-945A-5266FDD14C1D}" srcId="{E80A9820-5C74-40E7-8565-0D6BA3100863}" destId="{4E58643B-ED85-4FBB-86F8-947F205D7487}" srcOrd="0" destOrd="0" parTransId="{478A37A1-855C-4E12-9DDB-8F922384C08C}" sibTransId="{007B1445-4F52-4649-8855-2BA4D662072B}"/>
    <dgm:cxn modelId="{E00B31EE-4B4E-4819-BB8E-BE6D1298F110}" srcId="{E80A9820-5C74-40E7-8565-0D6BA3100863}" destId="{DA5303B0-EC3B-4760-88D8-BFDBA49ADA7F}" srcOrd="1" destOrd="0" parTransId="{A22C3438-28DA-45D5-B006-968E40DE22BC}" sibTransId="{321D6999-B02F-424C-B82D-DDC73841CAFD}"/>
    <dgm:cxn modelId="{AB4EC4CD-316A-4F43-94E2-935E748BE7CC}" srcId="{E80A9820-5C74-40E7-8565-0D6BA3100863}" destId="{100CA67B-D15D-44B9-AF74-3AB7117FF63E}" srcOrd="2" destOrd="0" parTransId="{FE41401E-3E9D-4AFB-A25F-FFBE45472D18}" sibTransId="{344484FC-25CF-4FBD-9381-63502FF849B5}"/>
    <dgm:cxn modelId="{55307484-2D4F-4C8B-90AA-5D056F56948A}" type="presOf" srcId="{7E8B7876-6AD7-419B-B49D-4F934A445532}" destId="{0E4765F0-0464-44B0-9165-C32E7AAC5C64}" srcOrd="0" destOrd="0" presId="urn:microsoft.com/office/officeart/2005/8/layout/hProcess4"/>
    <dgm:cxn modelId="{A84F04B9-CF1C-4560-B3AA-35529A87E416}" type="presOf" srcId="{7E8B7876-6AD7-419B-B49D-4F934A445532}" destId="{11C0CD26-E273-439A-B48C-CDF85E8B956E}" srcOrd="1" destOrd="0" presId="urn:microsoft.com/office/officeart/2005/8/layout/hProcess4"/>
    <dgm:cxn modelId="{481061A9-5087-4945-A877-5F34FA888475}" type="presOf" srcId="{6A88959E-50A9-405A-AF08-F52AB199369B}" destId="{0D68B143-EF8C-4BB9-918F-DEA858FB5332}" srcOrd="0" destOrd="1" presId="urn:microsoft.com/office/officeart/2005/8/layout/hProcess4"/>
    <dgm:cxn modelId="{E7077CB4-F40C-4395-B73B-40373F2E832F}" type="presOf" srcId="{10D96728-88ED-4FCB-A0EF-7E750DEE0B6A}" destId="{11C0CD26-E273-439A-B48C-CDF85E8B956E}" srcOrd="1" destOrd="1" presId="urn:microsoft.com/office/officeart/2005/8/layout/hProcess4"/>
    <dgm:cxn modelId="{535FAE67-304E-42B1-A39E-F3605F46E7E3}" type="presOf" srcId="{BBD8CD3B-9E2F-42F4-B154-A1C791417F46}" destId="{FC86F407-5D31-401D-876A-34D14A6658B9}" srcOrd="1" destOrd="1" presId="urn:microsoft.com/office/officeart/2005/8/layout/hProcess4"/>
    <dgm:cxn modelId="{2CD807AE-6F1B-49B9-BCA0-93BD255F3EE9}" type="presOf" srcId="{100CA67B-D15D-44B9-AF74-3AB7117FF63E}" destId="{1B029AEB-28A9-499C-951A-03E2373DAA50}" srcOrd="0" destOrd="0" presId="urn:microsoft.com/office/officeart/2005/8/layout/hProcess4"/>
    <dgm:cxn modelId="{C9C363F2-CF7C-4090-A036-63EF918CC46F}" type="presOf" srcId="{DA5303B0-EC3B-4760-88D8-BFDBA49ADA7F}" destId="{0818D79C-99B5-4EC3-95E9-626226F1953D}" srcOrd="0" destOrd="0" presId="urn:microsoft.com/office/officeart/2005/8/layout/hProcess4"/>
    <dgm:cxn modelId="{5526F7E4-88E3-4B28-983E-678EC621A593}" srcId="{DA5303B0-EC3B-4760-88D8-BFDBA49ADA7F}" destId="{10D96728-88ED-4FCB-A0EF-7E750DEE0B6A}" srcOrd="1" destOrd="0" parTransId="{ED48C543-AF1E-4948-8904-234BDDAA5FC0}" sibTransId="{B215B5EE-45DD-42F8-8172-17330E797861}"/>
    <dgm:cxn modelId="{91F711BE-D05D-4196-A3A1-7B1D39645ADF}" srcId="{100CA67B-D15D-44B9-AF74-3AB7117FF63E}" destId="{6A88959E-50A9-405A-AF08-F52AB199369B}" srcOrd="1" destOrd="0" parTransId="{512CEB6A-D136-42C1-BB0C-7C4382BDB795}" sibTransId="{8E424C72-4A14-49D3-9AC5-C9FF891D7C94}"/>
    <dgm:cxn modelId="{6400CA44-FF60-4961-BC65-D3B407D12A4F}" type="presOf" srcId="{E80A9820-5C74-40E7-8565-0D6BA3100863}" destId="{9F546357-03DA-4DEB-934F-CBA7A7AAB2A2}" srcOrd="0" destOrd="0" presId="urn:microsoft.com/office/officeart/2005/8/layout/hProcess4"/>
    <dgm:cxn modelId="{2FC38DEB-E683-4DFE-AD75-93F5B5CB2D53}" type="presParOf" srcId="{9F546357-03DA-4DEB-934F-CBA7A7AAB2A2}" destId="{92DD12C2-B06C-47B8-BFBE-EF0756601712}" srcOrd="0" destOrd="0" presId="urn:microsoft.com/office/officeart/2005/8/layout/hProcess4"/>
    <dgm:cxn modelId="{540B9299-5206-4174-B3AF-37C6CB6370CB}" type="presParOf" srcId="{9F546357-03DA-4DEB-934F-CBA7A7AAB2A2}" destId="{A331D05A-14E6-4C44-81FE-98F1F9AD8E36}" srcOrd="1" destOrd="0" presId="urn:microsoft.com/office/officeart/2005/8/layout/hProcess4"/>
    <dgm:cxn modelId="{8A1C4D9A-C3E2-4495-8DC1-CE0F2CF49FAB}" type="presParOf" srcId="{9F546357-03DA-4DEB-934F-CBA7A7AAB2A2}" destId="{FE3DAB11-7EFC-48EA-B21C-F11EF2E73B6D}" srcOrd="2" destOrd="0" presId="urn:microsoft.com/office/officeart/2005/8/layout/hProcess4"/>
    <dgm:cxn modelId="{0D9BE117-60CD-4EB7-B902-9286B3425FA4}" type="presParOf" srcId="{FE3DAB11-7EFC-48EA-B21C-F11EF2E73B6D}" destId="{57257F05-742F-44F4-AD6E-5DBDF2960B8F}" srcOrd="0" destOrd="0" presId="urn:microsoft.com/office/officeart/2005/8/layout/hProcess4"/>
    <dgm:cxn modelId="{88B55ACB-863F-49DA-A879-C91E10E232C2}" type="presParOf" srcId="{57257F05-742F-44F4-AD6E-5DBDF2960B8F}" destId="{4B4EED44-1AF9-4C10-987F-EF31E9570030}" srcOrd="0" destOrd="0" presId="urn:microsoft.com/office/officeart/2005/8/layout/hProcess4"/>
    <dgm:cxn modelId="{52266603-ADE2-4F7A-9BEA-664A396C27BC}" type="presParOf" srcId="{57257F05-742F-44F4-AD6E-5DBDF2960B8F}" destId="{DD35096A-8D82-477E-8C33-054B8DE20640}" srcOrd="1" destOrd="0" presId="urn:microsoft.com/office/officeart/2005/8/layout/hProcess4"/>
    <dgm:cxn modelId="{9258EAA9-6FD0-4A96-B95E-628DC8C27006}" type="presParOf" srcId="{57257F05-742F-44F4-AD6E-5DBDF2960B8F}" destId="{FC86F407-5D31-401D-876A-34D14A6658B9}" srcOrd="2" destOrd="0" presId="urn:microsoft.com/office/officeart/2005/8/layout/hProcess4"/>
    <dgm:cxn modelId="{55632BAC-195D-4348-AF0B-24857DA0A362}" type="presParOf" srcId="{57257F05-742F-44F4-AD6E-5DBDF2960B8F}" destId="{E83E6F92-333C-4149-850D-E9B44C4A3297}" srcOrd="3" destOrd="0" presId="urn:microsoft.com/office/officeart/2005/8/layout/hProcess4"/>
    <dgm:cxn modelId="{2078F959-AC99-4E0F-9EFC-345DE900D611}" type="presParOf" srcId="{57257F05-742F-44F4-AD6E-5DBDF2960B8F}" destId="{87336E1F-824E-410E-BCF5-FD40B1CDA854}" srcOrd="4" destOrd="0" presId="urn:microsoft.com/office/officeart/2005/8/layout/hProcess4"/>
    <dgm:cxn modelId="{9ECB1B43-E5B9-4D42-A3E6-2A540A329BFD}" type="presParOf" srcId="{FE3DAB11-7EFC-48EA-B21C-F11EF2E73B6D}" destId="{10C4263E-8EC4-4AD3-9968-D675494C3713}" srcOrd="1" destOrd="0" presId="urn:microsoft.com/office/officeart/2005/8/layout/hProcess4"/>
    <dgm:cxn modelId="{760EE872-CD47-45AB-9EEA-C7560694B886}" type="presParOf" srcId="{FE3DAB11-7EFC-48EA-B21C-F11EF2E73B6D}" destId="{507AE846-E92C-4F52-A0A1-3ACF6DAFC0C9}" srcOrd="2" destOrd="0" presId="urn:microsoft.com/office/officeart/2005/8/layout/hProcess4"/>
    <dgm:cxn modelId="{04BBC643-E227-451A-9972-DF45F4E55F60}" type="presParOf" srcId="{507AE846-E92C-4F52-A0A1-3ACF6DAFC0C9}" destId="{B35786C2-1C9C-4368-A574-DE97F1EF5AAE}" srcOrd="0" destOrd="0" presId="urn:microsoft.com/office/officeart/2005/8/layout/hProcess4"/>
    <dgm:cxn modelId="{E5931778-6F5C-4CC6-BA3A-9DA97506D87A}" type="presParOf" srcId="{507AE846-E92C-4F52-A0A1-3ACF6DAFC0C9}" destId="{0E4765F0-0464-44B0-9165-C32E7AAC5C64}" srcOrd="1" destOrd="0" presId="urn:microsoft.com/office/officeart/2005/8/layout/hProcess4"/>
    <dgm:cxn modelId="{C7D15E63-83DD-48F7-9BED-48C724D6236F}" type="presParOf" srcId="{507AE846-E92C-4F52-A0A1-3ACF6DAFC0C9}" destId="{11C0CD26-E273-439A-B48C-CDF85E8B956E}" srcOrd="2" destOrd="0" presId="urn:microsoft.com/office/officeart/2005/8/layout/hProcess4"/>
    <dgm:cxn modelId="{27730F76-37A9-47A3-A47F-6716EBBBAAD9}" type="presParOf" srcId="{507AE846-E92C-4F52-A0A1-3ACF6DAFC0C9}" destId="{0818D79C-99B5-4EC3-95E9-626226F1953D}" srcOrd="3" destOrd="0" presId="urn:microsoft.com/office/officeart/2005/8/layout/hProcess4"/>
    <dgm:cxn modelId="{E0F2A0DB-D410-4434-9931-D69A78AF6026}" type="presParOf" srcId="{507AE846-E92C-4F52-A0A1-3ACF6DAFC0C9}" destId="{20452D6D-2239-4526-B486-A31F4BDC5FD0}" srcOrd="4" destOrd="0" presId="urn:microsoft.com/office/officeart/2005/8/layout/hProcess4"/>
    <dgm:cxn modelId="{C0A48D67-28BF-4EF2-804C-22A0CA127CD9}" type="presParOf" srcId="{FE3DAB11-7EFC-48EA-B21C-F11EF2E73B6D}" destId="{AACBFD1B-4BB6-456E-83CC-8993A8B62074}" srcOrd="3" destOrd="0" presId="urn:microsoft.com/office/officeart/2005/8/layout/hProcess4"/>
    <dgm:cxn modelId="{BB70D792-1A4E-4EF6-BC75-EB575D2F1259}" type="presParOf" srcId="{FE3DAB11-7EFC-48EA-B21C-F11EF2E73B6D}" destId="{BC8C1E98-9BF1-4F85-908C-5533B62542EF}" srcOrd="4" destOrd="0" presId="urn:microsoft.com/office/officeart/2005/8/layout/hProcess4"/>
    <dgm:cxn modelId="{A5AA04DA-9B2C-4C86-9615-7175D29BA21C}" type="presParOf" srcId="{BC8C1E98-9BF1-4F85-908C-5533B62542EF}" destId="{004E0F37-9400-4840-9791-A5230CBEF23F}" srcOrd="0" destOrd="0" presId="urn:microsoft.com/office/officeart/2005/8/layout/hProcess4"/>
    <dgm:cxn modelId="{FC890535-0141-4246-8BF6-5380A938548E}" type="presParOf" srcId="{BC8C1E98-9BF1-4F85-908C-5533B62542EF}" destId="{0D68B143-EF8C-4BB9-918F-DEA858FB5332}" srcOrd="1" destOrd="0" presId="urn:microsoft.com/office/officeart/2005/8/layout/hProcess4"/>
    <dgm:cxn modelId="{FAD64111-EE65-4EDF-943B-EB9F31646B98}" type="presParOf" srcId="{BC8C1E98-9BF1-4F85-908C-5533B62542EF}" destId="{6C769920-7EB4-4177-96AE-558AD2EE4ED5}" srcOrd="2" destOrd="0" presId="urn:microsoft.com/office/officeart/2005/8/layout/hProcess4"/>
    <dgm:cxn modelId="{31B28146-E6DE-49A4-8207-C5A29F0FB99B}" type="presParOf" srcId="{BC8C1E98-9BF1-4F85-908C-5533B62542EF}" destId="{1B029AEB-28A9-499C-951A-03E2373DAA50}" srcOrd="3" destOrd="0" presId="urn:microsoft.com/office/officeart/2005/8/layout/hProcess4"/>
    <dgm:cxn modelId="{46AF9280-22F6-4F73-BDDB-0BFD8AC793D0}" type="presParOf" srcId="{BC8C1E98-9BF1-4F85-908C-5533B62542EF}" destId="{FBB510F0-883D-46D7-B624-D55CB35D817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8C2C5-DB73-47F3-97D1-B8F2B020A3A4}">
      <dsp:nvSpPr>
        <dsp:cNvPr id="0" name=""/>
        <dsp:cNvSpPr/>
      </dsp:nvSpPr>
      <dsp:spPr>
        <a:xfrm>
          <a:off x="965" y="1242323"/>
          <a:ext cx="1279831" cy="127983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i="1" kern="1200" dirty="0" smtClean="0"/>
            <a:t>Child utilizes a movement</a:t>
          </a:r>
          <a:endParaRPr lang="en-US" sz="1100" b="1" i="1" kern="1200" dirty="0"/>
        </a:p>
      </dsp:txBody>
      <dsp:txXfrm>
        <a:off x="188392" y="1429750"/>
        <a:ext cx="904977" cy="904977"/>
      </dsp:txXfrm>
    </dsp:sp>
    <dsp:sp modelId="{DD9BE6B0-6531-403C-A678-1BD74084007C}">
      <dsp:nvSpPr>
        <dsp:cNvPr id="0" name=""/>
        <dsp:cNvSpPr/>
      </dsp:nvSpPr>
      <dsp:spPr>
        <a:xfrm>
          <a:off x="1384719" y="1511087"/>
          <a:ext cx="742302" cy="742302"/>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483111" y="1794943"/>
        <a:ext cx="545518" cy="174590"/>
      </dsp:txXfrm>
    </dsp:sp>
    <dsp:sp modelId="{8621BE34-2705-4B2A-BBDD-7203414AE76D}">
      <dsp:nvSpPr>
        <dsp:cNvPr id="0" name=""/>
        <dsp:cNvSpPr/>
      </dsp:nvSpPr>
      <dsp:spPr>
        <a:xfrm>
          <a:off x="2230943" y="1242323"/>
          <a:ext cx="1279831" cy="1279831"/>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i="1" kern="1200" dirty="0" smtClean="0"/>
            <a:t>You combine  it with  a reinforcement</a:t>
          </a:r>
          <a:endParaRPr lang="en-US" sz="1100" b="1" i="1" kern="1200" dirty="0"/>
        </a:p>
      </dsp:txBody>
      <dsp:txXfrm>
        <a:off x="2418370" y="1429750"/>
        <a:ext cx="904977" cy="904977"/>
      </dsp:txXfrm>
    </dsp:sp>
    <dsp:sp modelId="{73C8F586-B7DE-4F63-BCCB-87CF108AEF65}">
      <dsp:nvSpPr>
        <dsp:cNvPr id="0" name=""/>
        <dsp:cNvSpPr/>
      </dsp:nvSpPr>
      <dsp:spPr>
        <a:xfrm>
          <a:off x="3614697" y="1511087"/>
          <a:ext cx="742302" cy="742302"/>
        </a:xfrm>
        <a:prstGeom prst="mathEqual">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713089" y="1664001"/>
        <a:ext cx="545518" cy="436474"/>
      </dsp:txXfrm>
    </dsp:sp>
    <dsp:sp modelId="{1BD1CA27-BF01-4E8F-85DD-F83C0A32897D}">
      <dsp:nvSpPr>
        <dsp:cNvPr id="0" name=""/>
        <dsp:cNvSpPr/>
      </dsp:nvSpPr>
      <dsp:spPr>
        <a:xfrm>
          <a:off x="4460922" y="1242323"/>
          <a:ext cx="1279831" cy="1279831"/>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i="1" kern="1200" dirty="0" smtClean="0"/>
            <a:t>It  promotes  the continuation of that movement</a:t>
          </a:r>
          <a:endParaRPr lang="en-US" sz="1100" b="1" i="1" kern="1200" dirty="0"/>
        </a:p>
      </dsp:txBody>
      <dsp:txXfrm>
        <a:off x="4648349" y="1429750"/>
        <a:ext cx="904977" cy="904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5096A-8D82-477E-8C33-054B8DE20640}">
      <dsp:nvSpPr>
        <dsp:cNvPr id="0" name=""/>
        <dsp:cNvSpPr/>
      </dsp:nvSpPr>
      <dsp:spPr>
        <a:xfrm>
          <a:off x="423542"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Choose Appropriate  Activities</a:t>
          </a:r>
          <a:endParaRPr lang="en-US" sz="2000" kern="1200" dirty="0"/>
        </a:p>
        <a:p>
          <a:pPr marL="228600" lvl="1" indent="-228600" algn="l" defTabSz="889000">
            <a:lnSpc>
              <a:spcPct val="90000"/>
            </a:lnSpc>
            <a:spcBef>
              <a:spcPct val="0"/>
            </a:spcBef>
            <a:spcAft>
              <a:spcPct val="15000"/>
            </a:spcAft>
            <a:buChar char="••"/>
          </a:pPr>
          <a:r>
            <a:rPr lang="en-US" sz="2000" kern="1200" dirty="0" smtClean="0"/>
            <a:t>Model &amp; Successive Prompt Movement Target</a:t>
          </a:r>
          <a:endParaRPr lang="en-US" sz="2000" kern="1200" dirty="0"/>
        </a:p>
      </dsp:txBody>
      <dsp:txXfrm>
        <a:off x="472609" y="1158658"/>
        <a:ext cx="2486952" cy="1577131"/>
      </dsp:txXfrm>
    </dsp:sp>
    <dsp:sp modelId="{10C4263E-8EC4-4AD3-9968-D675494C3713}">
      <dsp:nvSpPr>
        <dsp:cNvPr id="0" name=""/>
        <dsp:cNvSpPr/>
      </dsp:nvSpPr>
      <dsp:spPr>
        <a:xfrm>
          <a:off x="1846782" y="1511413"/>
          <a:ext cx="3007450" cy="3007450"/>
        </a:xfrm>
        <a:prstGeom prst="leftCircularArrow">
          <a:avLst>
            <a:gd name="adj1" fmla="val 3671"/>
            <a:gd name="adj2" fmla="val 457399"/>
            <a:gd name="adj3" fmla="val 2232910"/>
            <a:gd name="adj4" fmla="val 9024489"/>
            <a:gd name="adj5" fmla="val 428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3E6F92-333C-4149-850D-E9B44C4A3297}">
      <dsp:nvSpPr>
        <dsp:cNvPr id="0" name=""/>
        <dsp:cNvSpPr/>
      </dsp:nvSpPr>
      <dsp:spPr>
        <a:xfrm>
          <a:off x="998006" y="2784856"/>
          <a:ext cx="2297854" cy="91378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Targeted Goal</a:t>
          </a:r>
          <a:endParaRPr lang="en-US" sz="1900" kern="1200" dirty="0"/>
        </a:p>
      </dsp:txBody>
      <dsp:txXfrm>
        <a:off x="1024770" y="2811620"/>
        <a:ext cx="2244326" cy="860252"/>
      </dsp:txXfrm>
    </dsp:sp>
    <dsp:sp modelId="{0E4765F0-0464-44B0-9165-C32E7AAC5C64}">
      <dsp:nvSpPr>
        <dsp:cNvPr id="0" name=""/>
        <dsp:cNvSpPr/>
      </dsp:nvSpPr>
      <dsp:spPr>
        <a:xfrm>
          <a:off x="3821640"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Using Reinforcement</a:t>
          </a:r>
          <a:endParaRPr lang="en-US" sz="2000" kern="1200" dirty="0"/>
        </a:p>
        <a:p>
          <a:pPr marL="228600" lvl="1" indent="-228600" algn="l" defTabSz="889000">
            <a:lnSpc>
              <a:spcPct val="90000"/>
            </a:lnSpc>
            <a:spcBef>
              <a:spcPct val="0"/>
            </a:spcBef>
            <a:spcAft>
              <a:spcPct val="15000"/>
            </a:spcAft>
            <a:buChar char="••"/>
          </a:pPr>
          <a:r>
            <a:rPr lang="en-US" sz="2000" kern="1200" dirty="0" smtClean="0"/>
            <a:t>Progressing &amp; Adapting Activities Appropriately</a:t>
          </a:r>
          <a:endParaRPr lang="en-US" sz="2000" kern="1200" dirty="0"/>
        </a:p>
      </dsp:txBody>
      <dsp:txXfrm>
        <a:off x="3870707" y="1615548"/>
        <a:ext cx="2486952" cy="1577131"/>
      </dsp:txXfrm>
    </dsp:sp>
    <dsp:sp modelId="{AACBFD1B-4BB6-456E-83CC-8993A8B62074}">
      <dsp:nvSpPr>
        <dsp:cNvPr id="0" name=""/>
        <dsp:cNvSpPr/>
      </dsp:nvSpPr>
      <dsp:spPr>
        <a:xfrm>
          <a:off x="5223338" y="-251125"/>
          <a:ext cx="3337767" cy="3337767"/>
        </a:xfrm>
        <a:prstGeom prst="circularArrow">
          <a:avLst>
            <a:gd name="adj1" fmla="val 3308"/>
            <a:gd name="adj2" fmla="val 408578"/>
            <a:gd name="adj3" fmla="val 19415911"/>
            <a:gd name="adj4" fmla="val 12575511"/>
            <a:gd name="adj5" fmla="val 3859"/>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18D79C-99B5-4EC3-95E9-626226F1953D}">
      <dsp:nvSpPr>
        <dsp:cNvPr id="0" name=""/>
        <dsp:cNvSpPr/>
      </dsp:nvSpPr>
      <dsp:spPr>
        <a:xfrm>
          <a:off x="4396104" y="652700"/>
          <a:ext cx="2297854" cy="913780"/>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Promote Learning</a:t>
          </a:r>
          <a:endParaRPr lang="en-US" sz="1900" kern="1200" dirty="0"/>
        </a:p>
      </dsp:txBody>
      <dsp:txXfrm>
        <a:off x="4422868" y="679464"/>
        <a:ext cx="2244326" cy="860252"/>
      </dsp:txXfrm>
    </dsp:sp>
    <dsp:sp modelId="{0D68B143-EF8C-4BB9-918F-DEA858FB5332}">
      <dsp:nvSpPr>
        <dsp:cNvPr id="0" name=""/>
        <dsp:cNvSpPr/>
      </dsp:nvSpPr>
      <dsp:spPr>
        <a:xfrm>
          <a:off x="7219739" y="1109591"/>
          <a:ext cx="2585086" cy="213215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Movement/Activity Repetition</a:t>
          </a:r>
          <a:endParaRPr lang="en-US" sz="2000" kern="1200" dirty="0"/>
        </a:p>
        <a:p>
          <a:pPr marL="228600" lvl="1" indent="-228600" algn="l" defTabSz="889000">
            <a:lnSpc>
              <a:spcPct val="90000"/>
            </a:lnSpc>
            <a:spcBef>
              <a:spcPct val="0"/>
            </a:spcBef>
            <a:spcAft>
              <a:spcPct val="15000"/>
            </a:spcAft>
            <a:buChar char="••"/>
          </a:pPr>
          <a:r>
            <a:rPr lang="en-US" sz="2000" kern="1200" dirty="0" smtClean="0"/>
            <a:t>Positive/ Successful Outcomes</a:t>
          </a:r>
          <a:endParaRPr lang="en-US" sz="2000" kern="1200" dirty="0"/>
        </a:p>
      </dsp:txBody>
      <dsp:txXfrm>
        <a:off x="7268806" y="1158658"/>
        <a:ext cx="2486952" cy="1577131"/>
      </dsp:txXfrm>
    </dsp:sp>
    <dsp:sp modelId="{1B029AEB-28A9-499C-951A-03E2373DAA50}">
      <dsp:nvSpPr>
        <dsp:cNvPr id="0" name=""/>
        <dsp:cNvSpPr/>
      </dsp:nvSpPr>
      <dsp:spPr>
        <a:xfrm>
          <a:off x="7794202" y="2784856"/>
          <a:ext cx="2297854" cy="91378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Promote Skill Maintenance &amp; Generalization</a:t>
          </a:r>
          <a:endParaRPr lang="en-US" sz="1900" kern="1200" dirty="0"/>
        </a:p>
      </dsp:txBody>
      <dsp:txXfrm>
        <a:off x="7820966" y="2811620"/>
        <a:ext cx="2244326" cy="86025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82FF5-38B2-4A6D-AF14-DE42AD282CBD}" type="datetimeFigureOut">
              <a:rPr lang="en-US" smtClean="0"/>
              <a:t>5/9/2019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DCD47-9E15-484C-B98A-7758CF308C58}" type="slidenum">
              <a:rPr lang="en-US" smtClean="0"/>
              <a:t>‹#›</a:t>
            </a:fld>
            <a:endParaRPr lang="en-US"/>
          </a:p>
        </p:txBody>
      </p:sp>
    </p:spTree>
    <p:extLst>
      <p:ext uri="{BB962C8B-B14F-4D97-AF65-F5344CB8AC3E}">
        <p14:creationId xmlns:p14="http://schemas.microsoft.com/office/powerpoint/2010/main" val="131972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have many models out there</a:t>
            </a:r>
          </a:p>
          <a:p>
            <a:endParaRPr lang="en-US" dirty="0"/>
          </a:p>
          <a:p>
            <a:r>
              <a:rPr lang="en-US" b="1" dirty="0" smtClean="0"/>
              <a:t>Including us</a:t>
            </a:r>
          </a:p>
          <a:p>
            <a:endParaRPr lang="en-US" b="1" dirty="0"/>
          </a:p>
          <a:p>
            <a:endParaRPr lang="en-US" b="1" dirty="0" smtClean="0"/>
          </a:p>
          <a:p>
            <a:r>
              <a:rPr lang="en-US" b="1" dirty="0" smtClean="0"/>
              <a:t>We had countless parents tell us our version is just different enough.</a:t>
            </a:r>
          </a:p>
          <a:p>
            <a:endParaRPr lang="en-US" b="1" dirty="0"/>
          </a:p>
          <a:p>
            <a:r>
              <a:rPr lang="en-US" b="1" dirty="0" smtClean="0"/>
              <a:t>Do we need to better operationalize?  Yes</a:t>
            </a:r>
          </a:p>
          <a:p>
            <a:endParaRPr lang="en-US" b="1" dirty="0"/>
          </a:p>
          <a:p>
            <a:r>
              <a:rPr lang="en-US" b="1" dirty="0" smtClean="0"/>
              <a:t>But our clinic also allowed us to continue our science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324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6b5f6c7d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6b5f6c7d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175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6b5f6c7d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6b5f6c7d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615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6b5f6c7d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6b5f6c7d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51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continued to wonder what the needed dosage was, we began to realize there were so many variations in the literature that pretty soon no one was going to be able to ‘define’ CIMT, and that the effects we new could make a difference in children’s lives were going to fall by the way side.</a:t>
            </a:r>
          </a:p>
          <a:p>
            <a:endParaRPr lang="en-US" dirty="0"/>
          </a:p>
          <a:p>
            <a:endParaRPr lang="en-US" dirty="0" smtClean="0"/>
          </a:p>
          <a:p>
            <a:r>
              <a:rPr lang="en-US" dirty="0" smtClean="0"/>
              <a:t>They were going to become diluted to the point that they would eventually be ignored</a:t>
            </a:r>
          </a:p>
          <a:p>
            <a:endParaRPr lang="en-US" dirty="0"/>
          </a:p>
          <a:p>
            <a:r>
              <a:rPr lang="en-US" dirty="0" smtClean="0"/>
              <a:t>So we defined and distinguished  types of CIMT</a:t>
            </a:r>
          </a:p>
          <a:p>
            <a:endParaRPr lang="en-US" dirty="0"/>
          </a:p>
          <a:p>
            <a:r>
              <a:rPr lang="en-US" dirty="0" smtClean="0"/>
              <a:t>Adult versions had now used the terms Signature, Modified and alternative, so we tried to clarify and review all the issues involved. We invited researchers and authors  (Both friends and foes) to contribute to a peer-reviewed handbook on CIMT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00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10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6b5f6c7d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6b5f6c7d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60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6b5f6c7d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6b5f6c7d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48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6b5f6c7d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6b5f6c7d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00000"/>
              </a:lnSpc>
              <a:buNone/>
            </a:pPr>
            <a:r>
              <a:rPr lang="en-US" sz="1100" dirty="0" smtClean="0">
                <a:solidFill>
                  <a:schemeClr val="tx1"/>
                </a:solidFill>
              </a:rPr>
              <a:t>Available for Infants and Toddlers 8 – 30 months</a:t>
            </a:r>
          </a:p>
          <a:p>
            <a:pPr marL="0" indent="0">
              <a:lnSpc>
                <a:spcPct val="100000"/>
              </a:lnSpc>
              <a:buNone/>
            </a:pPr>
            <a:endParaRPr lang="en-US" sz="1100" dirty="0" smtClean="0">
              <a:solidFill>
                <a:schemeClr val="tx1"/>
              </a:solidFill>
            </a:endParaRPr>
          </a:p>
          <a:p>
            <a:pPr marL="0" indent="0">
              <a:lnSpc>
                <a:spcPct val="100000"/>
              </a:lnSpc>
              <a:buNone/>
            </a:pPr>
            <a:r>
              <a:rPr lang="en-US" sz="1100" dirty="0" smtClean="0">
                <a:solidFill>
                  <a:schemeClr val="tx1"/>
                </a:solidFill>
              </a:rPr>
              <a:t>	Infant Form: Words and Gestures (8- to 18- months): assesses Phrases Understood, Words Understood, </a:t>
            </a:r>
            <a:r>
              <a:rPr lang="en-US" sz="1100" b="1" dirty="0" smtClean="0">
                <a:solidFill>
                  <a:schemeClr val="tx1"/>
                </a:solidFill>
              </a:rPr>
              <a:t>Words Produced</a:t>
            </a:r>
            <a:r>
              <a:rPr lang="en-US" sz="1100" dirty="0" smtClean="0">
                <a:solidFill>
                  <a:schemeClr val="tx1"/>
                </a:solidFill>
              </a:rPr>
              <a:t>, Early Gestures, Later Gestures, and Total Gestures</a:t>
            </a:r>
          </a:p>
          <a:p>
            <a:pPr marL="0" indent="0">
              <a:lnSpc>
                <a:spcPct val="100000"/>
              </a:lnSpc>
              <a:buNone/>
            </a:pPr>
            <a:r>
              <a:rPr lang="en-US" sz="1100" dirty="0" smtClean="0">
                <a:solidFill>
                  <a:schemeClr val="tx1"/>
                </a:solidFill>
              </a:rPr>
              <a:t>	</a:t>
            </a:r>
          </a:p>
          <a:p>
            <a:pPr marL="0" indent="0">
              <a:lnSpc>
                <a:spcPct val="100000"/>
              </a:lnSpc>
              <a:buNone/>
            </a:pPr>
            <a:r>
              <a:rPr lang="en-US" sz="1100" dirty="0" smtClean="0">
                <a:solidFill>
                  <a:schemeClr val="tx1"/>
                </a:solidFill>
              </a:rPr>
              <a:t>	Toddler Form: Words and Sentences (16 – 30 months): assesses </a:t>
            </a:r>
            <a:r>
              <a:rPr lang="en-US" sz="1100" b="1" dirty="0" smtClean="0">
                <a:solidFill>
                  <a:schemeClr val="tx1"/>
                </a:solidFill>
              </a:rPr>
              <a:t>Words Produced</a:t>
            </a:r>
            <a:r>
              <a:rPr lang="en-US" sz="1100" dirty="0" smtClean="0">
                <a:solidFill>
                  <a:schemeClr val="tx1"/>
                </a:solidFill>
              </a:rPr>
              <a:t>, Irregular Words, and Mean Length of 3 Longest Sentences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solidFill>
                  <a:schemeClr val="tx1"/>
                </a:solidFill>
              </a:rPr>
              <a:t>Words Produced will be used for data analyses (Infant and Toddler forms both include so we can over time)</a:t>
            </a:r>
            <a:endParaRPr lang="en-US" sz="1100" dirty="0" smtClean="0">
              <a:solidFill>
                <a:schemeClr val="tx1"/>
              </a:solidFill>
              <a:latin typeface="Arial" panose="020B0604020202020204" pitchFamily="34" charset="0"/>
              <a:ea typeface="Lobster"/>
              <a:cs typeface="Arial" panose="020B0604020202020204" pitchFamily="34" charset="0"/>
              <a:sym typeface="Lobster"/>
            </a:endParaRPr>
          </a:p>
          <a:p>
            <a:pPr marL="0" indent="0">
              <a:lnSpc>
                <a:spcPct val="100000"/>
              </a:lnSpc>
              <a:buNone/>
            </a:pPr>
            <a:endParaRPr lang="en-US" sz="1100" dirty="0" smtClean="0">
              <a:solidFill>
                <a:schemeClr val="tx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58801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6b5f6c7d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6b5f6c7d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80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6b5f6c7d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6b5f6c7d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021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6b5f6c7d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6b5f6c7d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083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2742"/>
            <a:ext cx="9144000" cy="780577"/>
          </a:xfrm>
        </p:spPr>
        <p:txBody>
          <a:bodyPr anchor="b">
            <a:normAutofit/>
          </a:bodyPr>
          <a:lstStyle>
            <a:lvl1pPr algn="ctr">
              <a:defRPr sz="3600" baseline="0"/>
            </a:lvl1pPr>
          </a:lstStyle>
          <a:p>
            <a:endParaRPr lang="en-US" dirty="0"/>
          </a:p>
        </p:txBody>
      </p:sp>
      <p:sp>
        <p:nvSpPr>
          <p:cNvPr id="3" name="Subtitle 2"/>
          <p:cNvSpPr>
            <a:spLocks noGrp="1"/>
          </p:cNvSpPr>
          <p:nvPr>
            <p:ph type="subTitle" idx="1"/>
          </p:nvPr>
        </p:nvSpPr>
        <p:spPr>
          <a:xfrm>
            <a:off x="1524000" y="2248931"/>
            <a:ext cx="9144000" cy="3904734"/>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Date Placeholder 3"/>
          <p:cNvSpPr>
            <a:spLocks noGrp="1"/>
          </p:cNvSpPr>
          <p:nvPr>
            <p:ph type="dt" sz="half" idx="10"/>
          </p:nvPr>
        </p:nvSpPr>
        <p:spPr/>
        <p:txBody>
          <a:bodyPr/>
          <a:lstStyle/>
          <a:p>
            <a:fld id="{62AEDB23-4B79-40AA-921B-61DF4CD4D6A7}"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35656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A77090F-4607-4B9E-A9D8-4DE24ED8E8D5}" type="slidenum">
              <a:rPr lang="en-US" altLang="en-US"/>
              <a:pPr/>
              <a:t>‹#›</a:t>
            </a:fld>
            <a:endParaRPr lang="en-US" altLang="en-US"/>
          </a:p>
        </p:txBody>
      </p:sp>
    </p:spTree>
    <p:extLst>
      <p:ext uri="{BB962C8B-B14F-4D97-AF65-F5344CB8AC3E}">
        <p14:creationId xmlns:p14="http://schemas.microsoft.com/office/powerpoint/2010/main" val="12643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1BD1FA-4B8B-4E46-BE59-00ACE6FDAEF2}" type="slidenum">
              <a:rPr lang="en-US" altLang="en-US"/>
              <a:pPr/>
              <a:t>‹#›</a:t>
            </a:fld>
            <a:endParaRPr lang="en-US" altLang="en-US"/>
          </a:p>
        </p:txBody>
      </p:sp>
    </p:spTree>
    <p:extLst>
      <p:ext uri="{BB962C8B-B14F-4D97-AF65-F5344CB8AC3E}">
        <p14:creationId xmlns:p14="http://schemas.microsoft.com/office/powerpoint/2010/main" val="2314235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A008280-BDE4-4518-B679-9FF75474E465}" type="slidenum">
              <a:rPr lang="en-US" altLang="en-US"/>
              <a:pPr/>
              <a:t>‹#›</a:t>
            </a:fld>
            <a:endParaRPr lang="en-US" altLang="en-US"/>
          </a:p>
        </p:txBody>
      </p:sp>
    </p:spTree>
    <p:extLst>
      <p:ext uri="{BB962C8B-B14F-4D97-AF65-F5344CB8AC3E}">
        <p14:creationId xmlns:p14="http://schemas.microsoft.com/office/powerpoint/2010/main" val="2221249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694C28F-E914-43E9-B50D-B8756770E758}" type="slidenum">
              <a:rPr lang="en-US" altLang="en-US"/>
              <a:pPr/>
              <a:t>‹#›</a:t>
            </a:fld>
            <a:endParaRPr lang="en-US" altLang="en-US"/>
          </a:p>
        </p:txBody>
      </p:sp>
    </p:spTree>
    <p:extLst>
      <p:ext uri="{BB962C8B-B14F-4D97-AF65-F5344CB8AC3E}">
        <p14:creationId xmlns:p14="http://schemas.microsoft.com/office/powerpoint/2010/main" val="407620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3DC9AFE-670E-461E-AED4-3E10DABB13E3}" type="slidenum">
              <a:rPr lang="en-US" altLang="en-US"/>
              <a:pPr/>
              <a:t>‹#›</a:t>
            </a:fld>
            <a:endParaRPr lang="en-US" altLang="en-US"/>
          </a:p>
        </p:txBody>
      </p:sp>
    </p:spTree>
    <p:extLst>
      <p:ext uri="{BB962C8B-B14F-4D97-AF65-F5344CB8AC3E}">
        <p14:creationId xmlns:p14="http://schemas.microsoft.com/office/powerpoint/2010/main" val="1924301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EE0845F-8716-49BD-AE17-9C5999630502}" type="slidenum">
              <a:rPr lang="en-US" altLang="en-US"/>
              <a:pPr/>
              <a:t>‹#›</a:t>
            </a:fld>
            <a:endParaRPr lang="en-US" altLang="en-US"/>
          </a:p>
        </p:txBody>
      </p:sp>
    </p:spTree>
    <p:extLst>
      <p:ext uri="{BB962C8B-B14F-4D97-AF65-F5344CB8AC3E}">
        <p14:creationId xmlns:p14="http://schemas.microsoft.com/office/powerpoint/2010/main" val="2976732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943EE5B-AF45-42A5-83F9-61B4323615AB}" type="slidenum">
              <a:rPr lang="en-US" altLang="en-US"/>
              <a:pPr/>
              <a:t>‹#›</a:t>
            </a:fld>
            <a:endParaRPr lang="en-US" altLang="en-US"/>
          </a:p>
        </p:txBody>
      </p:sp>
    </p:spTree>
    <p:extLst>
      <p:ext uri="{BB962C8B-B14F-4D97-AF65-F5344CB8AC3E}">
        <p14:creationId xmlns:p14="http://schemas.microsoft.com/office/powerpoint/2010/main" val="14239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1E365FF-0222-42C1-B601-D289A99F12D6}" type="slidenum">
              <a:rPr lang="en-US" altLang="en-US"/>
              <a:pPr/>
              <a:t>‹#›</a:t>
            </a:fld>
            <a:endParaRPr lang="en-US" altLang="en-US"/>
          </a:p>
        </p:txBody>
      </p:sp>
    </p:spTree>
    <p:extLst>
      <p:ext uri="{BB962C8B-B14F-4D97-AF65-F5344CB8AC3E}">
        <p14:creationId xmlns:p14="http://schemas.microsoft.com/office/powerpoint/2010/main" val="1262510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F1436B8-C4B0-4E14-BDE3-BDFF8E55FE5E}" type="slidenum">
              <a:rPr lang="en-US" altLang="en-US"/>
              <a:pPr/>
              <a:t>‹#›</a:t>
            </a:fld>
            <a:endParaRPr lang="en-US" altLang="en-US"/>
          </a:p>
        </p:txBody>
      </p:sp>
    </p:spTree>
    <p:extLst>
      <p:ext uri="{BB962C8B-B14F-4D97-AF65-F5344CB8AC3E}">
        <p14:creationId xmlns:p14="http://schemas.microsoft.com/office/powerpoint/2010/main" val="1613318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5B82A64-78E7-4D17-B067-3F75EC5DB154}" type="slidenum">
              <a:rPr lang="en-US" altLang="en-US"/>
              <a:pPr/>
              <a:t>‹#›</a:t>
            </a:fld>
            <a:endParaRPr lang="en-US" altLang="en-US"/>
          </a:p>
        </p:txBody>
      </p:sp>
    </p:spTree>
    <p:extLst>
      <p:ext uri="{BB962C8B-B14F-4D97-AF65-F5344CB8AC3E}">
        <p14:creationId xmlns:p14="http://schemas.microsoft.com/office/powerpoint/2010/main" val="1987191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EDB23-4B79-40AA-921B-61DF4CD4D6A7}"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997498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7CB433F-7054-45E9-B1C5-A1CB7C21F183}" type="slidenum">
              <a:rPr lang="en-US" altLang="en-US"/>
              <a:pPr/>
              <a:t>‹#›</a:t>
            </a:fld>
            <a:endParaRPr lang="en-US" altLang="en-US"/>
          </a:p>
        </p:txBody>
      </p:sp>
    </p:spTree>
    <p:extLst>
      <p:ext uri="{BB962C8B-B14F-4D97-AF65-F5344CB8AC3E}">
        <p14:creationId xmlns:p14="http://schemas.microsoft.com/office/powerpoint/2010/main" val="3929513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E28DFA-5BB4-4FD8-88FD-906A92D36451}"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678FC-C35A-41A5-97DE-6F8688822560}" type="slidenum">
              <a:rPr lang="en-US" smtClean="0"/>
              <a:t>‹#›</a:t>
            </a:fld>
            <a:endParaRPr lang="en-US"/>
          </a:p>
        </p:txBody>
      </p:sp>
    </p:spTree>
    <p:extLst>
      <p:ext uri="{BB962C8B-B14F-4D97-AF65-F5344CB8AC3E}">
        <p14:creationId xmlns:p14="http://schemas.microsoft.com/office/powerpoint/2010/main" val="1666352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28DFA-5BB4-4FD8-88FD-906A92D36451}"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678FC-C35A-41A5-97DE-6F8688822560}" type="slidenum">
              <a:rPr lang="en-US" smtClean="0"/>
              <a:t>‹#›</a:t>
            </a:fld>
            <a:endParaRPr lang="en-US"/>
          </a:p>
        </p:txBody>
      </p:sp>
    </p:spTree>
    <p:extLst>
      <p:ext uri="{BB962C8B-B14F-4D97-AF65-F5344CB8AC3E}">
        <p14:creationId xmlns:p14="http://schemas.microsoft.com/office/powerpoint/2010/main" val="4130058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E28DFA-5BB4-4FD8-88FD-906A92D36451}"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678FC-C35A-41A5-97DE-6F8688822560}" type="slidenum">
              <a:rPr lang="en-US" smtClean="0"/>
              <a:t>‹#›</a:t>
            </a:fld>
            <a:endParaRPr lang="en-US"/>
          </a:p>
        </p:txBody>
      </p:sp>
    </p:spTree>
    <p:extLst>
      <p:ext uri="{BB962C8B-B14F-4D97-AF65-F5344CB8AC3E}">
        <p14:creationId xmlns:p14="http://schemas.microsoft.com/office/powerpoint/2010/main" val="1756470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E28DFA-5BB4-4FD8-88FD-906A92D36451}"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678FC-C35A-41A5-97DE-6F8688822560}" type="slidenum">
              <a:rPr lang="en-US" smtClean="0"/>
              <a:t>‹#›</a:t>
            </a:fld>
            <a:endParaRPr lang="en-US"/>
          </a:p>
        </p:txBody>
      </p:sp>
    </p:spTree>
    <p:extLst>
      <p:ext uri="{BB962C8B-B14F-4D97-AF65-F5344CB8AC3E}">
        <p14:creationId xmlns:p14="http://schemas.microsoft.com/office/powerpoint/2010/main" val="2382135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E28DFA-5BB4-4FD8-88FD-906A92D36451}" type="datetimeFigureOut">
              <a:rPr lang="en-US" smtClean="0"/>
              <a:t>5/9/2019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678FC-C35A-41A5-97DE-6F8688822560}" type="slidenum">
              <a:rPr lang="en-US" smtClean="0"/>
              <a:t>‹#›</a:t>
            </a:fld>
            <a:endParaRPr lang="en-US"/>
          </a:p>
        </p:txBody>
      </p:sp>
    </p:spTree>
    <p:extLst>
      <p:ext uri="{BB962C8B-B14F-4D97-AF65-F5344CB8AC3E}">
        <p14:creationId xmlns:p14="http://schemas.microsoft.com/office/powerpoint/2010/main" val="1905115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E28DFA-5BB4-4FD8-88FD-906A92D36451}" type="datetimeFigureOut">
              <a:rPr lang="en-US" smtClean="0"/>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678FC-C35A-41A5-97DE-6F8688822560}" type="slidenum">
              <a:rPr lang="en-US" smtClean="0"/>
              <a:t>‹#›</a:t>
            </a:fld>
            <a:endParaRPr lang="en-US"/>
          </a:p>
        </p:txBody>
      </p:sp>
    </p:spTree>
    <p:extLst>
      <p:ext uri="{BB962C8B-B14F-4D97-AF65-F5344CB8AC3E}">
        <p14:creationId xmlns:p14="http://schemas.microsoft.com/office/powerpoint/2010/main" val="1507100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28DFA-5BB4-4FD8-88FD-906A92D36451}" type="datetimeFigureOut">
              <a:rPr lang="en-US" smtClean="0"/>
              <a:t>5/9/2019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E678FC-C35A-41A5-97DE-6F8688822560}" type="slidenum">
              <a:rPr lang="en-US" smtClean="0"/>
              <a:t>‹#›</a:t>
            </a:fld>
            <a:endParaRPr lang="en-US"/>
          </a:p>
        </p:txBody>
      </p:sp>
    </p:spTree>
    <p:extLst>
      <p:ext uri="{BB962C8B-B14F-4D97-AF65-F5344CB8AC3E}">
        <p14:creationId xmlns:p14="http://schemas.microsoft.com/office/powerpoint/2010/main" val="1657165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E28DFA-5BB4-4FD8-88FD-906A92D36451}"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678FC-C35A-41A5-97DE-6F8688822560}" type="slidenum">
              <a:rPr lang="en-US" smtClean="0"/>
              <a:t>‹#›</a:t>
            </a:fld>
            <a:endParaRPr lang="en-US"/>
          </a:p>
        </p:txBody>
      </p:sp>
    </p:spTree>
    <p:extLst>
      <p:ext uri="{BB962C8B-B14F-4D97-AF65-F5344CB8AC3E}">
        <p14:creationId xmlns:p14="http://schemas.microsoft.com/office/powerpoint/2010/main" val="929148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E28DFA-5BB4-4FD8-88FD-906A92D36451}"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678FC-C35A-41A5-97DE-6F8688822560}" type="slidenum">
              <a:rPr lang="en-US" smtClean="0"/>
              <a:t>‹#›</a:t>
            </a:fld>
            <a:endParaRPr lang="en-US"/>
          </a:p>
        </p:txBody>
      </p:sp>
    </p:spTree>
    <p:extLst>
      <p:ext uri="{BB962C8B-B14F-4D97-AF65-F5344CB8AC3E}">
        <p14:creationId xmlns:p14="http://schemas.microsoft.com/office/powerpoint/2010/main" val="388467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EDB23-4B79-40AA-921B-61DF4CD4D6A7}"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2187586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28DFA-5BB4-4FD8-88FD-906A92D36451}"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678FC-C35A-41A5-97DE-6F8688822560}" type="slidenum">
              <a:rPr lang="en-US" smtClean="0"/>
              <a:t>‹#›</a:t>
            </a:fld>
            <a:endParaRPr lang="en-US"/>
          </a:p>
        </p:txBody>
      </p:sp>
    </p:spTree>
    <p:extLst>
      <p:ext uri="{BB962C8B-B14F-4D97-AF65-F5344CB8AC3E}">
        <p14:creationId xmlns:p14="http://schemas.microsoft.com/office/powerpoint/2010/main" val="506234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28DFA-5BB4-4FD8-88FD-906A92D36451}"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678FC-C35A-41A5-97DE-6F8688822560}" type="slidenum">
              <a:rPr lang="en-US" smtClean="0"/>
              <a:t>‹#›</a:t>
            </a:fld>
            <a:endParaRPr lang="en-US"/>
          </a:p>
        </p:txBody>
      </p:sp>
    </p:spTree>
    <p:extLst>
      <p:ext uri="{BB962C8B-B14F-4D97-AF65-F5344CB8AC3E}">
        <p14:creationId xmlns:p14="http://schemas.microsoft.com/office/powerpoint/2010/main" val="102265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nvPr>
        </p:nvSpPr>
        <p:spPr/>
        <p:txBody>
          <a:bodyPr/>
          <a:lstStyle/>
          <a:p>
            <a:r>
              <a:rPr lang="en-ZA" dirty="0"/>
              <a:t>Add a footer</a:t>
            </a:r>
          </a:p>
        </p:txBody>
      </p:sp>
    </p:spTree>
    <p:extLst>
      <p:ext uri="{BB962C8B-B14F-4D97-AF65-F5344CB8AC3E}">
        <p14:creationId xmlns:p14="http://schemas.microsoft.com/office/powerpoint/2010/main" val="3713662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Tree>
    <p:extLst>
      <p:ext uri="{BB962C8B-B14F-4D97-AF65-F5344CB8AC3E}">
        <p14:creationId xmlns:p14="http://schemas.microsoft.com/office/powerpoint/2010/main" val="2051465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487306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91155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95023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556918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Tree>
    <p:extLst>
      <p:ext uri="{BB962C8B-B14F-4D97-AF65-F5344CB8AC3E}">
        <p14:creationId xmlns:p14="http://schemas.microsoft.com/office/powerpoint/2010/main" val="2385233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smtClean="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001201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AEDB23-4B79-40AA-921B-61DF4CD4D6A7}"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3211047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6" name="Title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ZA" dirty="0"/>
              <a:t>Enter your caption</a:t>
            </a:r>
          </a:p>
        </p:txBody>
      </p:sp>
    </p:spTree>
    <p:extLst>
      <p:ext uri="{BB962C8B-B14F-4D97-AF65-F5344CB8AC3E}">
        <p14:creationId xmlns:p14="http://schemas.microsoft.com/office/powerpoint/2010/main" val="3242694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Thank You</a:t>
            </a:r>
            <a:endParaRPr lang="en-ZA" dirty="0"/>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3840675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06C51E8-C5C0-4672-B456-F44C69B074D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 name="Freeform 5">
            <a:extLst>
              <a:ext uri="{FF2B5EF4-FFF2-40B4-BE49-F238E27FC236}">
                <a16:creationId xmlns:a16="http://schemas.microsoft.com/office/drawing/2014/main" id="{9DE9AE8C-7574-4D45-B521-6B18054DA7C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7" name="Freeform 5">
            <a:extLst>
              <a:ext uri="{FF2B5EF4-FFF2-40B4-BE49-F238E27FC236}">
                <a16:creationId xmlns:a16="http://schemas.microsoft.com/office/drawing/2014/main" id="{EF240172-5930-4717-A0CD-A151075277D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Freeform 5">
            <a:extLst>
              <a:ext uri="{FF2B5EF4-FFF2-40B4-BE49-F238E27FC236}">
                <a16:creationId xmlns:a16="http://schemas.microsoft.com/office/drawing/2014/main" id="{7B4A83CE-8643-4697-94A9-C9F587F46E23}"/>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9" name="Freeform 5">
            <a:extLst>
              <a:ext uri="{FF2B5EF4-FFF2-40B4-BE49-F238E27FC236}">
                <a16:creationId xmlns:a16="http://schemas.microsoft.com/office/drawing/2014/main" id="{B0A765A5-BBCE-405E-A4B3-80A660118E84}"/>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Tree>
    <p:extLst>
      <p:ext uri="{BB962C8B-B14F-4D97-AF65-F5344CB8AC3E}">
        <p14:creationId xmlns:p14="http://schemas.microsoft.com/office/powerpoint/2010/main" val="2302669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2B8F0DB-CC25-4CE9-A68E-CAA2FD986AF3}"/>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Freeform 5">
            <a:extLst>
              <a:ext uri="{FF2B5EF4-FFF2-40B4-BE49-F238E27FC236}">
                <a16:creationId xmlns:a16="http://schemas.microsoft.com/office/drawing/2014/main" id="{8A058973-2DC9-4087-9D57-F1D779F56CC2}"/>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9" name="Freeform 5">
            <a:extLst>
              <a:ext uri="{FF2B5EF4-FFF2-40B4-BE49-F238E27FC236}">
                <a16:creationId xmlns:a16="http://schemas.microsoft.com/office/drawing/2014/main" id="{B641062D-3CD4-49D1-A621-331E2933340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0" name="Freeform 5">
            <a:extLst>
              <a:ext uri="{FF2B5EF4-FFF2-40B4-BE49-F238E27FC236}">
                <a16:creationId xmlns:a16="http://schemas.microsoft.com/office/drawing/2014/main" id="{9F2C1E7C-A088-4772-84B3-15309BEADF7D}"/>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CA52278A-6924-4F97-A196-AE30D3DACB7A}"/>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831580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663BD7B-5136-47ED-BE0A-C6C2F5622BDC}"/>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9" name="Freeform 5">
            <a:extLst>
              <a:ext uri="{FF2B5EF4-FFF2-40B4-BE49-F238E27FC236}">
                <a16:creationId xmlns:a16="http://schemas.microsoft.com/office/drawing/2014/main" id="{6ABA22C7-C35B-4EC0-B7CE-54F9EEFCB71D}"/>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0" name="Freeform 5">
            <a:extLst>
              <a:ext uri="{FF2B5EF4-FFF2-40B4-BE49-F238E27FC236}">
                <a16:creationId xmlns:a16="http://schemas.microsoft.com/office/drawing/2014/main" id="{6DAE4BC9-9CFF-4522-8216-651498F7A167}"/>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8E822AA0-FB3E-4051-AA1F-F51204BA02A9}"/>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id="{3445288A-D169-4374-BCFD-917DD04B2B1E}"/>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255093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9" name="Content Placeholder 3">
            <a:extLst>
              <a:ext uri="{FF2B5EF4-FFF2-40B4-BE49-F238E27FC236}">
                <a16:creationId xmlns:a16="http://schemas.microsoft.com/office/drawing/2014/main" id="{2CD5709C-84DE-45F3-AE9B-8B6FD7134AB5}"/>
              </a:ext>
            </a:extLst>
          </p:cNvPr>
          <p:cNvSpPr>
            <a:spLocks noGrp="1"/>
          </p:cNvSpPr>
          <p:nvPr>
            <p:ph sz="half" idx="2"/>
          </p:nvPr>
        </p:nvSpPr>
        <p:spPr>
          <a:xfrm>
            <a:off x="6299886" y="1511250"/>
            <a:ext cx="5460114" cy="46657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a:extLst>
              <a:ext uri="{FF2B5EF4-FFF2-40B4-BE49-F238E27FC236}">
                <a16:creationId xmlns:a16="http://schemas.microsoft.com/office/drawing/2014/main" id="{36BB18B1-3B7F-4B18-A1C5-BB7DA443C63F}"/>
              </a:ext>
            </a:extLst>
          </p:cNvPr>
          <p:cNvSpPr>
            <a:spLocks noGrp="1"/>
          </p:cNvSpPr>
          <p:nvPr>
            <p:ph sz="half" idx="1"/>
          </p:nvPr>
        </p:nvSpPr>
        <p:spPr>
          <a:xfrm>
            <a:off x="456816" y="1511250"/>
            <a:ext cx="5460114" cy="46657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8638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15" name="Text Placeholder 2">
            <a:extLst>
              <a:ext uri="{FF2B5EF4-FFF2-40B4-BE49-F238E27FC236}">
                <a16:creationId xmlns:a16="http://schemas.microsoft.com/office/drawing/2014/main" id="{3419BDFB-8FC0-4B89-A29A-8EAC95E9AB99}"/>
              </a:ext>
            </a:extLst>
          </p:cNvPr>
          <p:cNvSpPr>
            <a:spLocks noGrp="1"/>
          </p:cNvSpPr>
          <p:nvPr>
            <p:ph type="body" idx="1"/>
          </p:nvPr>
        </p:nvSpPr>
        <p:spPr>
          <a:xfrm>
            <a:off x="431800" y="1511250"/>
            <a:ext cx="54849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8" name="Text Placeholder 4">
            <a:extLst>
              <a:ext uri="{FF2B5EF4-FFF2-40B4-BE49-F238E27FC236}">
                <a16:creationId xmlns:a16="http://schemas.microsoft.com/office/drawing/2014/main" id="{8E6C2CC0-9AB0-46E9-977A-EF923DCE7FAF}"/>
              </a:ext>
            </a:extLst>
          </p:cNvPr>
          <p:cNvSpPr>
            <a:spLocks noGrp="1"/>
          </p:cNvSpPr>
          <p:nvPr>
            <p:ph type="body" sz="quarter" idx="3"/>
          </p:nvPr>
        </p:nvSpPr>
        <p:spPr>
          <a:xfrm>
            <a:off x="6339334" y="1518287"/>
            <a:ext cx="5420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Content Placeholder 5">
            <a:extLst>
              <a:ext uri="{FF2B5EF4-FFF2-40B4-BE49-F238E27FC236}">
                <a16:creationId xmlns:a16="http://schemas.microsoft.com/office/drawing/2014/main" id="{28DF954C-A51E-4242-B83E-A826008F5C67}"/>
              </a:ext>
            </a:extLst>
          </p:cNvPr>
          <p:cNvSpPr>
            <a:spLocks noGrp="1"/>
          </p:cNvSpPr>
          <p:nvPr>
            <p:ph sz="quarter" idx="4"/>
          </p:nvPr>
        </p:nvSpPr>
        <p:spPr>
          <a:xfrm>
            <a:off x="6339334" y="2486989"/>
            <a:ext cx="5432666" cy="370267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Content Placeholder 3">
            <a:extLst>
              <a:ext uri="{FF2B5EF4-FFF2-40B4-BE49-F238E27FC236}">
                <a16:creationId xmlns:a16="http://schemas.microsoft.com/office/drawing/2014/main" id="{600E416E-6162-484A-BA4D-640FA83078A9}"/>
              </a:ext>
            </a:extLst>
          </p:cNvPr>
          <p:cNvSpPr>
            <a:spLocks noGrp="1"/>
          </p:cNvSpPr>
          <p:nvPr>
            <p:ph sz="half" idx="2"/>
          </p:nvPr>
        </p:nvSpPr>
        <p:spPr>
          <a:xfrm>
            <a:off x="431800" y="2486989"/>
            <a:ext cx="5491215" cy="370267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8210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21" name="Content Placeholder 2">
            <a:extLst>
              <a:ext uri="{FF2B5EF4-FFF2-40B4-BE49-F238E27FC236}">
                <a16:creationId xmlns:a16="http://schemas.microsoft.com/office/drawing/2014/main" id="{A8B59DDF-F2BC-491E-92E0-9D2C1398ECE5}"/>
              </a:ext>
            </a:extLst>
          </p:cNvPr>
          <p:cNvSpPr>
            <a:spLocks noGrp="1"/>
          </p:cNvSpPr>
          <p:nvPr>
            <p:ph idx="1"/>
          </p:nvPr>
        </p:nvSpPr>
        <p:spPr>
          <a:xfrm>
            <a:off x="5183188" y="431999"/>
            <a:ext cx="6544468" cy="5513889"/>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657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6" name="Picture Placeholder 2">
            <a:extLst>
              <a:ext uri="{FF2B5EF4-FFF2-40B4-BE49-F238E27FC236}">
                <a16:creationId xmlns:a16="http://schemas.microsoft.com/office/drawing/2014/main" id="{0110E46C-B434-49FA-AA0E-D64E5786D280}"/>
              </a:ext>
            </a:extLst>
          </p:cNvPr>
          <p:cNvSpPr>
            <a:spLocks noGrp="1"/>
          </p:cNvSpPr>
          <p:nvPr>
            <p:ph type="pic" idx="1"/>
          </p:nvPr>
        </p:nvSpPr>
        <p:spPr>
          <a:xfrm>
            <a:off x="5183188" y="431999"/>
            <a:ext cx="6544468" cy="5513889"/>
          </a:xfrm>
          <a:prstGeom prst="roundRect">
            <a:avLst>
              <a:gd name="adj" fmla="val 5554"/>
            </a:avLst>
          </a:prstGeom>
        </p:spPr>
        <p:txBody>
          <a:bodyPr vert="horz" wrap="square" lIns="0" tIns="0" rIns="0" bIns="0" rtlCol="0" anchor="ctr">
            <a:noAutofit/>
          </a:bodyPr>
          <a:lstStyle>
            <a:lvl1pPr>
              <a:defRPr lang="en-US" sz="1200" i="1" dirty="0">
                <a:latin typeface="Times New Roman" panose="02020603050405020304" pitchFamily="18" charset="0"/>
                <a:cs typeface="Times New Roman" panose="02020603050405020304" pitchFamily="18" charset="0"/>
              </a:defRPr>
            </a:lvl1pPr>
          </a:lstStyle>
          <a:p>
            <a:pPr marL="0" lvl="0" indent="0" algn="ctr">
              <a:buNone/>
            </a:pPr>
            <a:r>
              <a:rPr lang="en-US" smtClean="0"/>
              <a:t>Click icon to add picture</a:t>
            </a:r>
            <a:endParaRPr lang="en-US" dirty="0"/>
          </a:p>
        </p:txBody>
      </p:sp>
    </p:spTree>
    <p:extLst>
      <p:ext uri="{BB962C8B-B14F-4D97-AF65-F5344CB8AC3E}">
        <p14:creationId xmlns:p14="http://schemas.microsoft.com/office/powerpoint/2010/main" val="3022976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pPr/>
              <a:t>‹#›</a:t>
            </a:fld>
            <a:endParaRPr lang="en-ZA" dirty="0"/>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986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AEDB23-4B79-40AA-921B-61DF4CD4D6A7}" type="datetimeFigureOut">
              <a:rPr lang="en-US" smtClean="0"/>
              <a:t>5/9/2019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1624322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573282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791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09695"/>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 name="Picture 1"/>
          <p:cNvPicPr>
            <a:picLocks noChangeAspect="1"/>
          </p:cNvPicPr>
          <p:nvPr userDrawn="1"/>
        </p:nvPicPr>
        <p:blipFill>
          <a:blip r:embed="rId2"/>
          <a:stretch>
            <a:fillRect/>
          </a:stretch>
        </p:blipFill>
        <p:spPr>
          <a:xfrm>
            <a:off x="7160333" y="5728112"/>
            <a:ext cx="5031668" cy="1129889"/>
          </a:xfrm>
          <a:prstGeom prst="rect">
            <a:avLst/>
          </a:prstGeom>
        </p:spPr>
      </p:pic>
    </p:spTree>
    <p:extLst>
      <p:ext uri="{BB962C8B-B14F-4D97-AF65-F5344CB8AC3E}">
        <p14:creationId xmlns:p14="http://schemas.microsoft.com/office/powerpoint/2010/main" val="24410247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10795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53319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077597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68946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208201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41284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818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AEDB23-4B79-40AA-921B-61DF4CD4D6A7}" type="datetimeFigureOut">
              <a:rPr lang="en-US" smtClean="0"/>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2704108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6244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EDB23-4B79-40AA-921B-61DF4CD4D6A7}" type="datetimeFigureOut">
              <a:rPr lang="en-US" smtClean="0"/>
              <a:t>5/9/2019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51462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EDB23-4B79-40AA-921B-61DF4CD4D6A7}"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417747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EDB23-4B79-40AA-921B-61DF4CD4D6A7}"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430743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EDB23-4B79-40AA-921B-61DF4CD4D6A7}" type="datetimeFigureOut">
              <a:rPr lang="en-US" smtClean="0"/>
              <a:t>5/9/2019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DD939-45F3-4A17-A418-89D2D7F9CA85}" type="slidenum">
              <a:rPr lang="en-US" smtClean="0"/>
              <a:t>‹#›</a:t>
            </a:fld>
            <a:endParaRPr lang="en-US"/>
          </a:p>
        </p:txBody>
      </p:sp>
    </p:spTree>
    <p:extLst>
      <p:ext uri="{BB962C8B-B14F-4D97-AF65-F5344CB8AC3E}">
        <p14:creationId xmlns:p14="http://schemas.microsoft.com/office/powerpoint/2010/main" val="794300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7FDD959-8357-4CFB-8EAF-24B9881EE980}" type="slidenum">
              <a:rPr lang="en-US" altLang="en-US"/>
              <a:pPr/>
              <a:t>‹#›</a:t>
            </a:fld>
            <a:endParaRPr lang="en-US" altLang="en-US"/>
          </a:p>
        </p:txBody>
      </p:sp>
    </p:spTree>
    <p:extLst>
      <p:ext uri="{BB962C8B-B14F-4D97-AF65-F5344CB8AC3E}">
        <p14:creationId xmlns:p14="http://schemas.microsoft.com/office/powerpoint/2010/main" val="103571302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DD959-8357-4CFB-8EAF-24B9881EE980}" type="slidenum">
              <a:rPr lang="en-US" altLang="en-US" smtClean="0"/>
              <a:pPr/>
              <a:t>‹#›</a:t>
            </a:fld>
            <a:endParaRPr lang="en-US" altLang="en-US"/>
          </a:p>
        </p:txBody>
      </p:sp>
    </p:spTree>
    <p:extLst>
      <p:ext uri="{BB962C8B-B14F-4D97-AF65-F5344CB8AC3E}">
        <p14:creationId xmlns:p14="http://schemas.microsoft.com/office/powerpoint/2010/main" val="320199917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3586181"/>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png"/><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09203" y="310550"/>
            <a:ext cx="4373593" cy="1150061"/>
          </a:xfrm>
          <a:prstGeom prst="rect">
            <a:avLst/>
          </a:prstGeom>
        </p:spPr>
      </p:pic>
      <p:sp>
        <p:nvSpPr>
          <p:cNvPr id="3" name="Content Placeholder 2"/>
          <p:cNvSpPr>
            <a:spLocks noGrp="1"/>
          </p:cNvSpPr>
          <p:nvPr>
            <p:ph idx="1"/>
          </p:nvPr>
        </p:nvSpPr>
        <p:spPr>
          <a:xfrm>
            <a:off x="838199" y="1558206"/>
            <a:ext cx="10515600" cy="4419900"/>
          </a:xfrm>
        </p:spPr>
        <p:txBody>
          <a:bodyPr>
            <a:normAutofit/>
          </a:bodyPr>
          <a:lstStyle/>
          <a:p>
            <a:pPr marL="0" indent="0" algn="ctr">
              <a:buNone/>
            </a:pPr>
            <a:r>
              <a:rPr lang="en-US" dirty="0">
                <a:solidFill>
                  <a:srgbClr val="7A0000"/>
                </a:solidFill>
                <a:latin typeface="Arial" panose="020B0604020202020204" pitchFamily="34" charset="0"/>
                <a:cs typeface="Arial" panose="020B0604020202020204" pitchFamily="34" charset="0"/>
              </a:rPr>
              <a:t>Perinatal Arterial Stroke (PAS): </a:t>
            </a:r>
            <a:br>
              <a:rPr lang="en-US" dirty="0">
                <a:solidFill>
                  <a:srgbClr val="7A0000"/>
                </a:solidFill>
                <a:latin typeface="Arial" panose="020B0604020202020204" pitchFamily="34" charset="0"/>
                <a:cs typeface="Arial" panose="020B0604020202020204" pitchFamily="34" charset="0"/>
              </a:rPr>
            </a:br>
            <a:r>
              <a:rPr lang="en-US" dirty="0">
                <a:solidFill>
                  <a:srgbClr val="7A0000"/>
                </a:solidFill>
                <a:latin typeface="Arial" panose="020B0604020202020204" pitchFamily="34" charset="0"/>
                <a:cs typeface="Arial" panose="020B0604020202020204" pitchFamily="34" charset="0"/>
              </a:rPr>
              <a:t>A Phase III Multi-site Trial of I-ACQUIRE</a:t>
            </a:r>
            <a:endParaRPr lang="en-US" dirty="0" smtClean="0">
              <a:latin typeface="Arial" panose="020B0604020202020204" pitchFamily="34" charset="0"/>
              <a:cs typeface="Arial" panose="020B0604020202020204" pitchFamily="34" charset="0"/>
            </a:endParaRPr>
          </a:p>
          <a:p>
            <a:pPr marL="0" indent="0" algn="ctr">
              <a:buNone/>
            </a:pPr>
            <a:endParaRPr lang="en-US" sz="1900" dirty="0" smtClean="0">
              <a:latin typeface="Arial" panose="020B0604020202020204" pitchFamily="34" charset="0"/>
              <a:cs typeface="Arial" panose="020B0604020202020204" pitchFamily="34" charset="0"/>
            </a:endParaRPr>
          </a:p>
          <a:p>
            <a:pPr marL="0" indent="0" algn="ctr">
              <a:lnSpc>
                <a:spcPct val="100000"/>
              </a:lnSpc>
              <a:spcBef>
                <a:spcPts val="0"/>
              </a:spcBef>
              <a:buNone/>
            </a:pPr>
            <a:r>
              <a:rPr lang="en-US" sz="2200" b="0" dirty="0" smtClean="0">
                <a:latin typeface="Arial" panose="020B0604020202020204" pitchFamily="34" charset="0"/>
                <a:cs typeface="Arial" panose="020B0604020202020204" pitchFamily="34" charset="0"/>
              </a:rPr>
              <a:t>First Investigators Meeting</a:t>
            </a:r>
          </a:p>
          <a:p>
            <a:pPr marL="0" indent="0" algn="ctr">
              <a:lnSpc>
                <a:spcPct val="100000"/>
              </a:lnSpc>
              <a:spcBef>
                <a:spcPts val="0"/>
              </a:spcBef>
              <a:buNone/>
            </a:pPr>
            <a:r>
              <a:rPr lang="en-US" sz="2200" b="0" dirty="0" smtClean="0">
                <a:latin typeface="Arial" panose="020B0604020202020204" pitchFamily="34" charset="0"/>
                <a:cs typeface="Arial" panose="020B0604020202020204" pitchFamily="34" charset="0"/>
              </a:rPr>
              <a:t>Protocol Overview</a:t>
            </a:r>
          </a:p>
          <a:p>
            <a:pPr marL="0" indent="0" algn="ctr">
              <a:lnSpc>
                <a:spcPct val="100000"/>
              </a:lnSpc>
              <a:spcBef>
                <a:spcPts val="0"/>
              </a:spcBef>
              <a:buNone/>
            </a:pPr>
            <a:r>
              <a:rPr lang="en-US" sz="2200" b="0" dirty="0" smtClean="0">
                <a:latin typeface="Arial" panose="020B0604020202020204" pitchFamily="34" charset="0"/>
                <a:cs typeface="Arial" panose="020B0604020202020204" pitchFamily="34" charset="0"/>
              </a:rPr>
              <a:t>1 May, 2019</a:t>
            </a:r>
          </a:p>
          <a:p>
            <a:pPr marL="0" indent="0" algn="ctr">
              <a:lnSpc>
                <a:spcPct val="100000"/>
              </a:lnSpc>
              <a:spcBef>
                <a:spcPts val="0"/>
              </a:spcBef>
              <a:buNone/>
            </a:pPr>
            <a:endParaRPr lang="en-US" sz="2200" b="0" dirty="0" smtClean="0">
              <a:latin typeface="Arial" panose="020B0604020202020204" pitchFamily="34" charset="0"/>
              <a:cs typeface="Arial" panose="020B0604020202020204" pitchFamily="34" charset="0"/>
            </a:endParaRPr>
          </a:p>
          <a:p>
            <a:pPr marL="0" indent="0" algn="ctr">
              <a:lnSpc>
                <a:spcPct val="100000"/>
              </a:lnSpc>
              <a:spcBef>
                <a:spcPts val="0"/>
              </a:spcBef>
              <a:buNone/>
            </a:pPr>
            <a:r>
              <a:rPr lang="en-US" sz="2200" b="0" dirty="0">
                <a:latin typeface="Arial" panose="020B0604020202020204" pitchFamily="34" charset="0"/>
                <a:cs typeface="Arial" panose="020B0604020202020204" pitchFamily="34" charset="0"/>
              </a:rPr>
              <a:t>Sharon Landesman Ramey, Ph.D. </a:t>
            </a:r>
            <a:r>
              <a:rPr lang="en-US" sz="2200" b="0" dirty="0" smtClean="0">
                <a:latin typeface="Arial" panose="020B0604020202020204" pitchFamily="34" charset="0"/>
                <a:cs typeface="Arial" panose="020B0604020202020204" pitchFamily="34" charset="0"/>
              </a:rPr>
              <a:t>(Lead PI)</a:t>
            </a:r>
          </a:p>
          <a:p>
            <a:pPr marL="0" indent="0" algn="ctr">
              <a:lnSpc>
                <a:spcPct val="100000"/>
              </a:lnSpc>
              <a:spcBef>
                <a:spcPts val="0"/>
              </a:spcBef>
              <a:buNone/>
            </a:pPr>
            <a:r>
              <a:rPr lang="en-US" sz="2200" b="0" dirty="0" smtClean="0">
                <a:latin typeface="Arial" panose="020B0604020202020204" pitchFamily="34" charset="0"/>
                <a:cs typeface="Arial" panose="020B0604020202020204" pitchFamily="34" charset="0"/>
              </a:rPr>
              <a:t>Fralin Biomedical Research Institute (FBRI), Virginia Tech (Roanoke)</a:t>
            </a:r>
          </a:p>
          <a:p>
            <a:pPr marL="0" indent="0" algn="ctr">
              <a:lnSpc>
                <a:spcPct val="100000"/>
              </a:lnSpc>
              <a:spcBef>
                <a:spcPts val="0"/>
              </a:spcBef>
              <a:buNone/>
            </a:pPr>
            <a:endParaRPr lang="en-US" sz="1900" b="0"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2200" b="0" dirty="0">
                <a:latin typeface="Arial" panose="020B0604020202020204" pitchFamily="34" charset="0"/>
                <a:cs typeface="Arial" panose="020B0604020202020204" pitchFamily="34" charset="0"/>
              </a:rPr>
              <a:t>Warren Lo, M.D. (Co-PI) </a:t>
            </a:r>
          </a:p>
          <a:p>
            <a:pPr marL="0" indent="0" algn="ctr">
              <a:lnSpc>
                <a:spcPct val="100000"/>
              </a:lnSpc>
              <a:spcBef>
                <a:spcPts val="0"/>
              </a:spcBef>
              <a:buNone/>
            </a:pPr>
            <a:r>
              <a:rPr lang="en-US" sz="2200" b="0" dirty="0">
                <a:latin typeface="Arial" panose="020B0604020202020204" pitchFamily="34" charset="0"/>
                <a:cs typeface="Arial" panose="020B0604020202020204" pitchFamily="34" charset="0"/>
              </a:rPr>
              <a:t>Nationwide Children’s Hospital &amp; The Ohio State University (OSU)</a:t>
            </a:r>
          </a:p>
          <a:p>
            <a:pPr marL="0" indent="0" algn="ctr">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85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 y="246438"/>
            <a:ext cx="12011891" cy="1525211"/>
          </a:xfrm>
        </p:spPr>
        <p:txBody>
          <a:bodyPr>
            <a:noAutofit/>
          </a:bodyPr>
          <a:lstStyle/>
          <a:p>
            <a:pPr algn="ctr"/>
            <a:r>
              <a:rPr lang="en-US" dirty="0">
                <a:solidFill>
                  <a:srgbClr val="002060"/>
                </a:solidFill>
                <a:latin typeface="Arial" panose="020B0604020202020204" pitchFamily="34" charset="0"/>
                <a:cs typeface="Arial" panose="020B0604020202020204" pitchFamily="34" charset="0"/>
              </a:rPr>
              <a:t/>
            </a:r>
            <a:br>
              <a:rPr lang="en-US" dirty="0">
                <a:solidFill>
                  <a:srgbClr val="002060"/>
                </a:solidFill>
                <a:latin typeface="Arial" panose="020B0604020202020204" pitchFamily="34" charset="0"/>
                <a:cs typeface="Arial" panose="020B0604020202020204" pitchFamily="34" charset="0"/>
              </a:rPr>
            </a:br>
            <a:r>
              <a:rPr lang="en-US" dirty="0" smtClean="0">
                <a:solidFill>
                  <a:srgbClr val="002060"/>
                </a:solidFill>
                <a:latin typeface="Arial" panose="020B0604020202020204" pitchFamily="34" charset="0"/>
                <a:cs typeface="Arial" panose="020B0604020202020204" pitchFamily="34" charset="0"/>
              </a:rPr>
              <a:t>8 Core Treatment Components </a:t>
            </a:r>
            <a:r>
              <a:rPr lang="en-US" dirty="0" smtClean="0">
                <a:solidFill>
                  <a:schemeClr val="accent1">
                    <a:lumMod val="75000"/>
                  </a:schemeClr>
                </a:solidFill>
                <a:latin typeface="Arial" panose="020B0604020202020204" pitchFamily="34" charset="0"/>
                <a:cs typeface="Arial" panose="020B0604020202020204" pitchFamily="34" charset="0"/>
              </a:rPr>
              <a:t/>
            </a:r>
            <a:br>
              <a:rPr lang="en-US" dirty="0" smtClean="0">
                <a:solidFill>
                  <a:schemeClr val="accent1">
                    <a:lumMod val="75000"/>
                  </a:schemeClr>
                </a:solidFill>
                <a:latin typeface="Arial" panose="020B0604020202020204" pitchFamily="34" charset="0"/>
                <a:cs typeface="Arial" panose="020B0604020202020204" pitchFamily="34" charset="0"/>
              </a:rPr>
            </a:br>
            <a:r>
              <a:rPr lang="en-US" sz="2000" dirty="0" smtClean="0">
                <a:solidFill>
                  <a:srgbClr val="7A0000"/>
                </a:solidFill>
                <a:latin typeface="Arial" panose="020B0604020202020204" pitchFamily="34" charset="0"/>
                <a:cs typeface="Arial" panose="020B0604020202020204" pitchFamily="34" charset="0"/>
              </a:rPr>
              <a:t>(bold font </a:t>
            </a:r>
            <a:r>
              <a:rPr lang="en-US" sz="2000" b="0" dirty="0" smtClean="0">
                <a:solidFill>
                  <a:srgbClr val="7A0000"/>
                </a:solidFill>
                <a:latin typeface="Arial" panose="020B0604020202020204" pitchFamily="34" charset="0"/>
                <a:cs typeface="Arial" panose="020B0604020202020204" pitchFamily="34" charset="0"/>
              </a:rPr>
              <a:t>represents core features of all signature forms of CIMT</a:t>
            </a:r>
            <a:r>
              <a:rPr lang="en-US" sz="2000" dirty="0" smtClean="0">
                <a:solidFill>
                  <a:srgbClr val="7A0000"/>
                </a:solidFill>
                <a:latin typeface="Arial" panose="020B0604020202020204" pitchFamily="34" charset="0"/>
                <a:cs typeface="Arial" panose="020B0604020202020204" pitchFamily="34" charset="0"/>
              </a:rPr>
              <a:t>)</a:t>
            </a:r>
          </a:p>
        </p:txBody>
      </p:sp>
      <p:sp>
        <p:nvSpPr>
          <p:cNvPr id="3" name="TextBox 2"/>
          <p:cNvSpPr txBox="1"/>
          <p:nvPr/>
        </p:nvSpPr>
        <p:spPr>
          <a:xfrm>
            <a:off x="987135" y="1620982"/>
            <a:ext cx="10499045" cy="4493538"/>
          </a:xfrm>
          <a:prstGeom prst="rect">
            <a:avLst/>
          </a:prstGeom>
          <a:noFill/>
        </p:spPr>
        <p:txBody>
          <a:bodyPr wrap="square" rtlCol="0">
            <a:spAutoFit/>
          </a:bodyPr>
          <a:lstStyle/>
          <a:p>
            <a:pPr marL="285750" indent="-285750">
              <a:buFont typeface="Arial" panose="020B0604020202020204" pitchFamily="34" charset="0"/>
              <a:buChar char="•"/>
            </a:pPr>
            <a:r>
              <a:rPr lang="en-US" sz="2200" b="1" dirty="0">
                <a:solidFill>
                  <a:srgbClr val="7A0000"/>
                </a:solidFill>
                <a:latin typeface="Arial" panose="020B0604020202020204" pitchFamily="34" charset="0"/>
                <a:cs typeface="Arial" panose="020B0604020202020204" pitchFamily="34" charset="0"/>
              </a:rPr>
              <a:t>Constraint of the </a:t>
            </a:r>
            <a:r>
              <a:rPr lang="en-US" sz="2200" b="1" dirty="0" smtClean="0">
                <a:solidFill>
                  <a:srgbClr val="7A0000"/>
                </a:solidFill>
                <a:latin typeface="Arial" panose="020B0604020202020204" pitchFamily="34" charset="0"/>
                <a:cs typeface="Arial" panose="020B0604020202020204" pitchFamily="34" charset="0"/>
              </a:rPr>
              <a:t>less-impaired </a:t>
            </a:r>
            <a:r>
              <a:rPr lang="en-US" sz="2200" b="1" dirty="0">
                <a:solidFill>
                  <a:srgbClr val="7A0000"/>
                </a:solidFill>
                <a:latin typeface="Arial" panose="020B0604020202020204" pitchFamily="34" charset="0"/>
                <a:cs typeface="Arial" panose="020B0604020202020204" pitchFamily="34" charset="0"/>
              </a:rPr>
              <a:t>upper extremity</a:t>
            </a:r>
            <a:r>
              <a:rPr lang="en-US" sz="2200" dirty="0">
                <a:solidFill>
                  <a:srgbClr val="7A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for first 17 days of </a:t>
            </a:r>
            <a:r>
              <a:rPr lang="en-US" sz="2200" dirty="0" smtClean="0">
                <a:latin typeface="Arial" panose="020B0604020202020204" pitchFamily="34" charset="0"/>
                <a:cs typeface="Arial" panose="020B0604020202020204" pitchFamily="34" charset="0"/>
              </a:rPr>
              <a:t>20 treatment days. The lightweight </a:t>
            </a:r>
            <a:r>
              <a:rPr lang="en-US" sz="2200" dirty="0">
                <a:latin typeface="Arial" panose="020B0604020202020204" pitchFamily="34" charset="0"/>
                <a:cs typeface="Arial" panose="020B0604020202020204" pitchFamily="34" charset="0"/>
              </a:rPr>
              <a:t>cast is worn </a:t>
            </a:r>
            <a:r>
              <a:rPr lang="en-US" sz="2200" dirty="0" smtClean="0">
                <a:latin typeface="Arial" panose="020B0604020202020204" pitchFamily="34" charset="0"/>
                <a:cs typeface="Arial" panose="020B0604020202020204" pitchFamily="34" charset="0"/>
              </a:rPr>
              <a:t>continuously.</a:t>
            </a:r>
          </a:p>
          <a:p>
            <a:pPr marL="285750" indent="-285750">
              <a:buFont typeface="Arial" panose="020B0604020202020204" pitchFamily="34" charset="0"/>
              <a:buChar char="•"/>
            </a:pPr>
            <a:r>
              <a:rPr lang="en-US" sz="2200" b="1" dirty="0" smtClean="0">
                <a:solidFill>
                  <a:srgbClr val="7A0000"/>
                </a:solidFill>
                <a:latin typeface="Arial" panose="020B0604020202020204" pitchFamily="34" charset="0"/>
                <a:cs typeface="Arial" panose="020B0604020202020204" pitchFamily="34" charset="0"/>
              </a:rPr>
              <a:t>High (intensive) dosage of treatment </a:t>
            </a:r>
            <a:r>
              <a:rPr lang="en-US" sz="2200" dirty="0" smtClean="0">
                <a:latin typeface="Arial" panose="020B0604020202020204" pitchFamily="34" charset="0"/>
                <a:cs typeface="Arial" panose="020B0604020202020204" pitchFamily="34" charset="0"/>
              </a:rPr>
              <a:t>– either 3 or 6 hrs/day, 5 days/</a:t>
            </a:r>
            <a:r>
              <a:rPr lang="en-US" sz="2200" dirty="0" err="1" smtClean="0">
                <a:latin typeface="Arial" panose="020B0604020202020204" pitchFamily="34" charset="0"/>
                <a:cs typeface="Arial" panose="020B0604020202020204" pitchFamily="34" charset="0"/>
              </a:rPr>
              <a:t>wk</a:t>
            </a:r>
            <a:r>
              <a:rPr lang="en-US" sz="2200" dirty="0" smtClean="0">
                <a:latin typeface="Arial" panose="020B0604020202020204" pitchFamily="34" charset="0"/>
                <a:cs typeface="Arial" panose="020B0604020202020204" pitchFamily="34" charset="0"/>
              </a:rPr>
              <a:t> for 4 weeks – provided by </a:t>
            </a:r>
            <a:r>
              <a:rPr lang="en-US" sz="2200" dirty="0" smtClean="0">
                <a:solidFill>
                  <a:srgbClr val="7A0000"/>
                </a:solidFill>
                <a:latin typeface="Arial" panose="020B0604020202020204" pitchFamily="34" charset="0"/>
                <a:cs typeface="Arial" panose="020B0604020202020204" pitchFamily="34" charset="0"/>
              </a:rPr>
              <a:t>protocol-trained OTs or PTs</a:t>
            </a:r>
            <a:r>
              <a:rPr lang="en-US" sz="2200" dirty="0" smtClean="0">
                <a:latin typeface="Arial" panose="020B0604020202020204" pitchFamily="34" charset="0"/>
                <a:cs typeface="Arial" panose="020B0604020202020204" pitchFamily="34" charset="0"/>
              </a:rPr>
              <a:t> (licensed, certified)</a:t>
            </a:r>
          </a:p>
          <a:p>
            <a:pPr marL="285750" indent="-285750">
              <a:buFont typeface="Arial" panose="020B0604020202020204" pitchFamily="34" charset="0"/>
              <a:buChar char="•"/>
            </a:pPr>
            <a:r>
              <a:rPr lang="en-US" sz="2200" b="1" dirty="0" smtClean="0">
                <a:solidFill>
                  <a:srgbClr val="7A0000"/>
                </a:solidFill>
                <a:latin typeface="Arial" panose="020B0604020202020204" pitchFamily="34" charset="0"/>
                <a:cs typeface="Arial" panose="020B0604020202020204" pitchFamily="34" charset="0"/>
              </a:rPr>
              <a:t>Operant conditioning techniques </a:t>
            </a:r>
            <a:r>
              <a:rPr lang="en-US" sz="2200" dirty="0" smtClean="0">
                <a:solidFill>
                  <a:srgbClr val="7A0000"/>
                </a:solidFill>
                <a:latin typeface="Arial" panose="020B0604020202020204" pitchFamily="34" charset="0"/>
                <a:cs typeface="Arial" panose="020B0604020202020204" pitchFamily="34" charset="0"/>
              </a:rPr>
              <a:t>to </a:t>
            </a:r>
            <a:r>
              <a:rPr lang="en-US" sz="2200" dirty="0" smtClean="0">
                <a:latin typeface="Arial" panose="020B0604020202020204" pitchFamily="34" charset="0"/>
                <a:cs typeface="Arial" panose="020B0604020202020204" pitchFamily="34" charset="0"/>
              </a:rPr>
              <a:t>shape and improve skills and abilities, combined with practice variation; emphasis on play, self-help, fun, and use of a variety of individualized reinforcers </a:t>
            </a: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smtClean="0">
                <a:solidFill>
                  <a:srgbClr val="7A0000"/>
                </a:solidFill>
                <a:latin typeface="Arial" panose="020B0604020202020204" pitchFamily="34" charset="0"/>
                <a:cs typeface="Arial" panose="020B0604020202020204" pitchFamily="34" charset="0"/>
              </a:rPr>
              <a:t>Therapy in natural settings </a:t>
            </a:r>
            <a:r>
              <a:rPr lang="en-US" sz="2200" dirty="0" smtClean="0">
                <a:latin typeface="Arial" panose="020B0604020202020204" pitchFamily="34" charset="0"/>
                <a:cs typeface="Arial" panose="020B0604020202020204" pitchFamily="34" charset="0"/>
              </a:rPr>
              <a:t>(e.g., home, child care center) </a:t>
            </a: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smtClean="0">
                <a:solidFill>
                  <a:srgbClr val="7A0000"/>
                </a:solidFill>
                <a:latin typeface="Arial" panose="020B0604020202020204" pitchFamily="34" charset="0"/>
                <a:cs typeface="Arial" panose="020B0604020202020204" pitchFamily="34" charset="0"/>
              </a:rPr>
              <a:t>Shaping includes total body/trunk and bimanual activities </a:t>
            </a:r>
            <a:r>
              <a:rPr lang="en-US" sz="2200" dirty="0" smtClean="0">
                <a:latin typeface="Arial" panose="020B0604020202020204" pitchFamily="34" charset="0"/>
                <a:cs typeface="Arial" panose="020B0604020202020204" pitchFamily="34" charset="0"/>
              </a:rPr>
              <a:t>(as well as traditional arm/hand therapy activities)</a:t>
            </a: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smtClean="0">
                <a:solidFill>
                  <a:srgbClr val="7A0000"/>
                </a:solidFill>
                <a:latin typeface="Arial" panose="020B0604020202020204" pitchFamily="34" charset="0"/>
                <a:cs typeface="Arial" panose="020B0604020202020204" pitchFamily="34" charset="0"/>
              </a:rPr>
              <a:t>Parent-Therapist Partnership</a:t>
            </a:r>
            <a:r>
              <a:rPr lang="en-US" sz="2200" dirty="0" smtClean="0">
                <a:solidFill>
                  <a:srgbClr val="C00000"/>
                </a:solidFill>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(formal module) all 4 weeks</a:t>
            </a: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smtClean="0">
                <a:solidFill>
                  <a:srgbClr val="7A0000"/>
                </a:solidFill>
                <a:latin typeface="Arial" panose="020B0604020202020204" pitchFamily="34" charset="0"/>
                <a:cs typeface="Arial" panose="020B0604020202020204" pitchFamily="34" charset="0"/>
              </a:rPr>
              <a:t>Daily therapy sessions documented  </a:t>
            </a:r>
            <a:endParaRPr lang="en-US" sz="2200" dirty="0">
              <a:solidFill>
                <a:srgbClr val="7A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b="1" dirty="0" smtClean="0">
                <a:solidFill>
                  <a:srgbClr val="7A0000"/>
                </a:solidFill>
                <a:latin typeface="Arial" panose="020B0604020202020204" pitchFamily="34" charset="0"/>
                <a:cs typeface="Arial" panose="020B0604020202020204" pitchFamily="34" charset="0"/>
              </a:rPr>
              <a:t>Transfer Package</a:t>
            </a:r>
            <a:r>
              <a:rPr lang="en-US" sz="2200" b="1" dirty="0" smtClean="0">
                <a:solidFill>
                  <a:srgbClr val="C00000"/>
                </a:solidFill>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to promote future skill and motor development</a:t>
            </a:r>
          </a:p>
        </p:txBody>
      </p:sp>
      <p:pic>
        <p:nvPicPr>
          <p:cNvPr id="4" name="Picture 3"/>
          <p:cNvPicPr>
            <a:picLocks noChangeAspect="1"/>
          </p:cNvPicPr>
          <p:nvPr/>
        </p:nvPicPr>
        <p:blipFill>
          <a:blip r:embed="rId2"/>
          <a:stretch>
            <a:fillRect/>
          </a:stretch>
        </p:blipFill>
        <p:spPr>
          <a:xfrm>
            <a:off x="4298994" y="246438"/>
            <a:ext cx="2122097" cy="647278"/>
          </a:xfrm>
          <a:prstGeom prst="rect">
            <a:avLst/>
          </a:prstGeom>
        </p:spPr>
      </p:pic>
    </p:spTree>
    <p:extLst>
      <p:ext uri="{BB962C8B-B14F-4D97-AF65-F5344CB8AC3E}">
        <p14:creationId xmlns:p14="http://schemas.microsoft.com/office/powerpoint/2010/main" val="3375157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373" y="-270164"/>
            <a:ext cx="10515600" cy="1799793"/>
          </a:xfrm>
        </p:spPr>
        <p:txBody>
          <a:bodyPr/>
          <a:lstStyle/>
          <a:p>
            <a:r>
              <a:rPr lang="en-US" dirty="0" smtClean="0">
                <a:solidFill>
                  <a:srgbClr val="7A0000"/>
                </a:solidFill>
                <a:latin typeface="Arial" panose="020B0604020202020204" pitchFamily="34" charset="0"/>
                <a:cs typeface="Arial" panose="020B0604020202020204" pitchFamily="34" charset="0"/>
              </a:rPr>
              <a:t>Save these 2019 dates: Upcoming I-ACQUIRE events</a:t>
            </a:r>
            <a:endParaRPr lang="en-US" dirty="0">
              <a:solidFill>
                <a:srgbClr val="7A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45573" y="971551"/>
            <a:ext cx="10361468" cy="5361707"/>
          </a:xfrm>
        </p:spPr>
        <p:txBody>
          <a:bodyPr>
            <a:normAutofit fontScale="92500" lnSpcReduction="10000"/>
          </a:bodyPr>
          <a:lstStyle/>
          <a:p>
            <a:r>
              <a:rPr lang="en-US" sz="2200" b="0" dirty="0" smtClean="0">
                <a:latin typeface="Arial" panose="020B0604020202020204" pitchFamily="34" charset="0"/>
                <a:cs typeface="Arial" panose="020B0604020202020204" pitchFamily="34" charset="0"/>
              </a:rPr>
              <a:t>Thursday, 18 April 2019 from 2:00 – 3:00 p.m.: Webinar about the Clinical Trial Agreement (CTA) and Payment Schedule (U of Cincinnati)</a:t>
            </a:r>
          </a:p>
          <a:p>
            <a:r>
              <a:rPr lang="en-US" sz="2200" b="0" dirty="0" smtClean="0">
                <a:latin typeface="Arial" panose="020B0604020202020204" pitchFamily="34" charset="0"/>
                <a:cs typeface="Arial" panose="020B0604020202020204" pitchFamily="34" charset="0"/>
              </a:rPr>
              <a:t>Thursday, 25 April 2019 from 2:00 – 3:00 p.m.: Webinar about the Central Institutional review Board (CIRB) Process and Local Site Compliance (U of Cincinnati)</a:t>
            </a:r>
          </a:p>
          <a:p>
            <a:r>
              <a:rPr lang="en-US" sz="2200" b="0" dirty="0" smtClean="0">
                <a:latin typeface="Arial" panose="020B0604020202020204" pitchFamily="34" charset="0"/>
                <a:cs typeface="Arial" panose="020B0604020202020204" pitchFamily="34" charset="0"/>
              </a:rPr>
              <a:t>Tuesday, 30 April 2019 in Chicago/Hilton Chicago O-Hare Airport (7:00 – 8:30 p.m.): Evening reception for I-ACQUIRE Study team and local site PIs, Co-Is, and Study Coordinators</a:t>
            </a:r>
          </a:p>
          <a:p>
            <a:r>
              <a:rPr lang="en-US" sz="2200" b="0" dirty="0" smtClean="0">
                <a:latin typeface="Arial" panose="020B0604020202020204" pitchFamily="34" charset="0"/>
                <a:cs typeface="Arial" panose="020B0604020202020204" pitchFamily="34" charset="0"/>
              </a:rPr>
              <a:t>Wednesday, 1 May 2019 in Chicago/Chicago O-Hare Airport (8:30 a.m. – 4:00 p.m.): First Meeting of Local Sites and I-ACQUIRE national team</a:t>
            </a:r>
          </a:p>
          <a:p>
            <a:r>
              <a:rPr lang="en-US" sz="2200" b="0" dirty="0" smtClean="0">
                <a:latin typeface="Arial" panose="020B0604020202020204" pitchFamily="34" charset="0"/>
                <a:cs typeface="Arial" panose="020B0604020202020204" pitchFamily="34" charset="0"/>
              </a:rPr>
              <a:t>Sunday, 16 June 2019 – Monday, 17 June 2019: First meeting of Parent Council in Roanoke</a:t>
            </a:r>
          </a:p>
          <a:p>
            <a:r>
              <a:rPr lang="en-US" sz="2200" b="0" dirty="0" smtClean="0">
                <a:latin typeface="Arial" panose="020B0604020202020204" pitchFamily="34" charset="0"/>
                <a:cs typeface="Arial" panose="020B0604020202020204" pitchFamily="34" charset="0"/>
              </a:rPr>
              <a:t>Monday, 17 June 2019 (evening orientation) in Roanoke – Friday, 21 June: Required training for I-ACQUIRE therapists</a:t>
            </a:r>
          </a:p>
          <a:p>
            <a:r>
              <a:rPr lang="en-US" sz="2200" b="0" dirty="0" smtClean="0">
                <a:latin typeface="Arial" panose="020B0604020202020204" pitchFamily="34" charset="0"/>
                <a:cs typeface="Arial" panose="020B0604020202020204" pitchFamily="34" charset="0"/>
              </a:rPr>
              <a:t>Mid-June to mid-July 2019: Required training (webinars and calls) for assessors</a:t>
            </a:r>
          </a:p>
          <a:p>
            <a:r>
              <a:rPr lang="en-US" sz="2200" b="0" dirty="0" smtClean="0">
                <a:latin typeface="Arial" panose="020B0604020202020204" pitchFamily="34" charset="0"/>
                <a:cs typeface="Arial" panose="020B0604020202020204" pitchFamily="34" charset="0"/>
              </a:rPr>
              <a:t>1 August 2019: Open to consent, randomize, schedule, and implement assessments and treatments </a:t>
            </a:r>
            <a:endParaRPr lang="en-US" sz="2200" b="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912558" y="5742029"/>
            <a:ext cx="2122097" cy="591229"/>
          </a:xfrm>
          <a:prstGeom prst="rect">
            <a:avLst/>
          </a:prstGeom>
        </p:spPr>
      </p:pic>
    </p:spTree>
    <p:extLst>
      <p:ext uri="{BB962C8B-B14F-4D97-AF65-F5344CB8AC3E}">
        <p14:creationId xmlns:p14="http://schemas.microsoft.com/office/powerpoint/2010/main" val="299046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Arial" panose="020B0604020202020204" pitchFamily="34" charset="0"/>
                <a:cs typeface="Arial" panose="020B0604020202020204" pitchFamily="34" charset="0"/>
              </a:rPr>
              <a:t>Some unique aspects of I-ACQUIRE in StrokeNet</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43050"/>
            <a:ext cx="10515600" cy="4899314"/>
          </a:xfrm>
        </p:spPr>
        <p:txBody>
          <a:bodyPr>
            <a:normAutofit fontScale="92500" lnSpcReduction="20000"/>
          </a:bodyPr>
          <a:lstStyle/>
          <a:p>
            <a:r>
              <a:rPr lang="en-US" b="0" dirty="0" smtClean="0">
                <a:solidFill>
                  <a:srgbClr val="7A0000"/>
                </a:solidFill>
                <a:latin typeface="Arial" panose="020B0604020202020204" pitchFamily="34" charset="0"/>
                <a:cs typeface="Arial" panose="020B0604020202020204" pitchFamily="34" charset="0"/>
              </a:rPr>
              <a:t>First pediatric trial in StrokeNet</a:t>
            </a:r>
          </a:p>
          <a:p>
            <a:r>
              <a:rPr lang="en-US" b="0" dirty="0" smtClean="0">
                <a:solidFill>
                  <a:srgbClr val="7A0000"/>
                </a:solidFill>
                <a:latin typeface="Arial" panose="020B0604020202020204" pitchFamily="34" charset="0"/>
                <a:cs typeface="Arial" panose="020B0604020202020204" pitchFamily="34" charset="0"/>
              </a:rPr>
              <a:t>First trial to engage patient advocates (parents) in the trial through a Parent Council</a:t>
            </a:r>
          </a:p>
          <a:p>
            <a:r>
              <a:rPr lang="en-US" b="0" dirty="0" smtClean="0">
                <a:latin typeface="Arial" panose="020B0604020202020204" pitchFamily="34" charset="0"/>
                <a:cs typeface="Arial" panose="020B0604020202020204" pitchFamily="34" charset="0"/>
              </a:rPr>
              <a:t>Designed to set the stage for Implementation Research. Important because I-ACQUIRE protocol is complex, intensive, and requires training to ensure high fidelity – thus challenging traditional clinical treatment of this patient population.</a:t>
            </a:r>
          </a:p>
          <a:p>
            <a:r>
              <a:rPr lang="en-US" b="0" dirty="0" smtClean="0">
                <a:latin typeface="Arial" panose="020B0604020202020204" pitchFamily="34" charset="0"/>
                <a:cs typeface="Arial" panose="020B0604020202020204" pitchFamily="34" charset="0"/>
              </a:rPr>
              <a:t>Well-suited to advancing knowledge about differential responses to treatment and theories re</a:t>
            </a:r>
            <a:r>
              <a:rPr lang="en-US" b="0" dirty="0" smtClean="0">
                <a:latin typeface="Arial" panose="020B0604020202020204" pitchFamily="34" charset="0"/>
                <a:cs typeface="Arial" panose="020B0604020202020204" pitchFamily="34" charset="0"/>
              </a:rPr>
              <a:t>: neuroplasticity </a:t>
            </a:r>
            <a:r>
              <a:rPr lang="en-US" b="0" dirty="0" smtClean="0">
                <a:latin typeface="Arial" panose="020B0604020202020204" pitchFamily="34" charset="0"/>
                <a:cs typeface="Arial" panose="020B0604020202020204" pitchFamily="34" charset="0"/>
              </a:rPr>
              <a:t>in young children after stroke, including potential biomarkers for individualizing treatment choices.</a:t>
            </a:r>
          </a:p>
          <a:p>
            <a:r>
              <a:rPr lang="en-US" b="0" dirty="0" smtClean="0">
                <a:latin typeface="Arial" panose="020B0604020202020204" pitchFamily="34" charset="0"/>
                <a:cs typeface="Arial" panose="020B0604020202020204" pitchFamily="34" charset="0"/>
              </a:rPr>
              <a:t>Explicit shared goal to begin to create an even stronger multidisciplinary network of pediatric neurology and rehabilitation scientists – to exchange ideas and propose other studies in the near future.    </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9084009" y="5966656"/>
            <a:ext cx="2122097" cy="591229"/>
          </a:xfrm>
          <a:prstGeom prst="rect">
            <a:avLst/>
          </a:prstGeom>
        </p:spPr>
      </p:pic>
    </p:spTree>
    <p:extLst>
      <p:ext uri="{BB962C8B-B14F-4D97-AF65-F5344CB8AC3E}">
        <p14:creationId xmlns:p14="http://schemas.microsoft.com/office/powerpoint/2010/main" val="284808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55689" y="212646"/>
            <a:ext cx="2966853" cy="2385349"/>
          </a:xfrm>
          <a:prstGeom prst="rect">
            <a:avLst/>
          </a:prstGeom>
        </p:spPr>
      </p:pic>
      <p:pic>
        <p:nvPicPr>
          <p:cNvPr id="4" name="Picture 3"/>
          <p:cNvPicPr>
            <a:picLocks noChangeAspect="1"/>
          </p:cNvPicPr>
          <p:nvPr/>
        </p:nvPicPr>
        <p:blipFill>
          <a:blip r:embed="rId4"/>
          <a:stretch>
            <a:fillRect/>
          </a:stretch>
        </p:blipFill>
        <p:spPr>
          <a:xfrm>
            <a:off x="3831250" y="2723341"/>
            <a:ext cx="3761558" cy="57917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477306" y="2470871"/>
            <a:ext cx="2110839" cy="2814452"/>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5814" y="4037609"/>
            <a:ext cx="2044040" cy="2725387"/>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2029" y="3862753"/>
            <a:ext cx="1922567" cy="2563422"/>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7827" y="4460570"/>
            <a:ext cx="1569299" cy="2092398"/>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370" y="1247781"/>
            <a:ext cx="1695683" cy="2270253"/>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7034" y="348256"/>
            <a:ext cx="2038016" cy="1528512"/>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52682" y="1487384"/>
            <a:ext cx="1912669" cy="2550225"/>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42160" y="966355"/>
            <a:ext cx="1837113" cy="1371600"/>
          </a:xfrm>
          <a:prstGeom prst="rect">
            <a:avLst/>
          </a:prstGeom>
        </p:spPr>
      </p:pic>
      <p:pic>
        <p:nvPicPr>
          <p:cNvPr id="25" name="Pictur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10416" y="4127746"/>
            <a:ext cx="2997200" cy="2635250"/>
          </a:xfrm>
          <a:prstGeom prst="rect">
            <a:avLst/>
          </a:prstGeom>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5491" y="4995707"/>
            <a:ext cx="2356386" cy="1767289"/>
          </a:xfrm>
          <a:prstGeom prst="rect">
            <a:avLst/>
          </a:prstGeom>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77341" y="2294000"/>
            <a:ext cx="1798073" cy="2397430"/>
          </a:xfrm>
          <a:prstGeom prst="rect">
            <a:avLst/>
          </a:prstGeom>
        </p:spPr>
      </p:pic>
      <p:sp>
        <p:nvSpPr>
          <p:cNvPr id="28" name="TextBox 27"/>
          <p:cNvSpPr txBox="1"/>
          <p:nvPr/>
        </p:nvSpPr>
        <p:spPr>
          <a:xfrm>
            <a:off x="3784642" y="3427857"/>
            <a:ext cx="43089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D2DB9">
                    <a:lumMod val="75000"/>
                  </a:srgbClr>
                </a:solidFill>
                <a:effectLst/>
                <a:uLnTx/>
                <a:uFillTx/>
                <a:latin typeface="Arial" panose="020B0604020202020204" pitchFamily="34" charset="0"/>
                <a:ea typeface="+mn-ea"/>
                <a:cs typeface="Arial" panose="020B0604020202020204" pitchFamily="34" charset="0"/>
              </a:rPr>
              <a:t>NEUROMOTOR RESEARCH CLINIC</a:t>
            </a:r>
            <a:endParaRPr kumimoji="0" lang="en-US" sz="1800" b="0" i="0" u="none" strike="noStrike" kern="1200" cap="none" spc="0" normalizeH="0" baseline="0" noProof="0" dirty="0">
              <a:ln>
                <a:noFill/>
              </a:ln>
              <a:solidFill>
                <a:srgbClr val="2D2DB9">
                  <a:lumMod val="75000"/>
                </a:srgbClr>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2274" y="68266"/>
            <a:ext cx="33607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Stephanie C. DeLuca, PhD</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7199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62301" y="832572"/>
            <a:ext cx="7239636" cy="5724695"/>
          </a:xfrm>
          <a:prstGeom prst="rect">
            <a:avLst/>
          </a:prstGeom>
        </p:spPr>
      </p:pic>
      <p:sp>
        <p:nvSpPr>
          <p:cNvPr id="6" name="Rectangle 5"/>
          <p:cNvSpPr/>
          <p:nvPr/>
        </p:nvSpPr>
        <p:spPr>
          <a:xfrm>
            <a:off x="265764" y="2391908"/>
            <a:ext cx="3707683" cy="1384995"/>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solidFill>
                  <a:srgbClr val="70AD47">
                    <a:lumMod val="50000"/>
                  </a:srgbClr>
                </a:solidFill>
                <a:effectLst/>
                <a:uLnTx/>
                <a:uFillTx/>
                <a:latin typeface="Calibri" panose="020F0502020204030204"/>
                <a:ea typeface="+mn-ea"/>
                <a:cs typeface="+mn-cs"/>
              </a:rPr>
              <a:t>The EIGHT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solidFill>
                  <a:srgbClr val="70AD47">
                    <a:lumMod val="50000"/>
                  </a:srgbClr>
                </a:solidFill>
                <a:effectLst/>
                <a:uLnTx/>
                <a:uFillTx/>
                <a:latin typeface="Calibri" panose="020F0502020204030204"/>
                <a:ea typeface="+mn-ea"/>
                <a:cs typeface="+mn-cs"/>
              </a:rPr>
              <a:t>I-ACQUIRE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solidFill>
                  <a:srgbClr val="70AD47">
                    <a:lumMod val="50000"/>
                  </a:srgbClr>
                </a:solidFill>
                <a:effectLst/>
                <a:uLnTx/>
                <a:uFillTx/>
                <a:latin typeface="Calibri" panose="020F0502020204030204"/>
                <a:ea typeface="+mn-ea"/>
                <a:cs typeface="+mn-cs"/>
              </a:rPr>
              <a:t>Treatment Components</a:t>
            </a:r>
            <a:endParaRPr kumimoji="0" lang="en-US" sz="2800" b="1" i="0" u="none" strike="noStrike" kern="1200" cap="none" spc="0" normalizeH="0" baseline="0" noProof="0" dirty="0">
              <a:ln/>
              <a:solidFill>
                <a:srgbClr val="70AD47">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375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9246" y="704192"/>
            <a:ext cx="5857335" cy="1254005"/>
          </a:xfrm>
        </p:spPr>
        <p:txBody>
          <a:bodyPr>
            <a:normAutofit/>
          </a:bodyPr>
          <a:lstStyle/>
          <a:p>
            <a:pPr marL="0" indent="0" algn="ctr">
              <a:buNone/>
            </a:pPr>
            <a:r>
              <a:rPr lang="en-US" b="1" dirty="0" smtClean="0"/>
              <a:t>Video of Weekly </a:t>
            </a:r>
            <a:r>
              <a:rPr lang="en-US" b="1" dirty="0" smtClean="0"/>
              <a:t>Progress of Infant over 4 week treatment</a:t>
            </a:r>
            <a:endParaRPr lang="en-US" b="1" dirty="0"/>
          </a:p>
        </p:txBody>
      </p:sp>
    </p:spTree>
    <p:extLst>
      <p:ext uri="{BB962C8B-B14F-4D97-AF65-F5344CB8AC3E}">
        <p14:creationId xmlns:p14="http://schemas.microsoft.com/office/powerpoint/2010/main" val="2678973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857135" y="737062"/>
            <a:ext cx="4463010" cy="5381105"/>
          </a:xfrm>
          <a:prstGeom prst="rect">
            <a:avLst/>
          </a:prstGeom>
        </p:spPr>
      </p:pic>
      <p:pic>
        <p:nvPicPr>
          <p:cNvPr id="6" name="Content Placeholder 5"/>
          <p:cNvPicPr>
            <a:picLocks noGrp="1" noChangeAspect="1"/>
          </p:cNvPicPr>
          <p:nvPr>
            <p:ph sz="half" idx="2"/>
          </p:nvPr>
        </p:nvPicPr>
        <p:blipFill>
          <a:blip r:embed="rId3"/>
          <a:stretch>
            <a:fillRect/>
          </a:stretch>
        </p:blipFill>
        <p:spPr>
          <a:xfrm>
            <a:off x="6278880" y="821661"/>
            <a:ext cx="4184073" cy="5279148"/>
          </a:xfrm>
          <a:prstGeom prst="rect">
            <a:avLst/>
          </a:prstGeom>
        </p:spPr>
      </p:pic>
    </p:spTree>
    <p:extLst>
      <p:ext uri="{BB962C8B-B14F-4D97-AF65-F5344CB8AC3E}">
        <p14:creationId xmlns:p14="http://schemas.microsoft.com/office/powerpoint/2010/main" val="4069630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92844" y="857756"/>
            <a:ext cx="4029021" cy="5084496"/>
          </a:xfrm>
          <a:prstGeom prst="rect">
            <a:avLst/>
          </a:prstGeom>
        </p:spPr>
      </p:pic>
      <p:graphicFrame>
        <p:nvGraphicFramePr>
          <p:cNvPr id="6" name="Table 5"/>
          <p:cNvGraphicFramePr>
            <a:graphicFrameLocks noGrp="1"/>
          </p:cNvGraphicFramePr>
          <p:nvPr>
            <p:extLst/>
          </p:nvPr>
        </p:nvGraphicFramePr>
        <p:xfrm>
          <a:off x="4998855" y="372233"/>
          <a:ext cx="6281443" cy="5853684"/>
        </p:xfrm>
        <a:graphic>
          <a:graphicData uri="http://schemas.openxmlformats.org/drawingml/2006/table">
            <a:tbl>
              <a:tblPr firstRow="1" firstCol="1" bandRow="1"/>
              <a:tblGrid>
                <a:gridCol w="1854390">
                  <a:extLst>
                    <a:ext uri="{9D8B030D-6E8A-4147-A177-3AD203B41FA5}">
                      <a16:colId xmlns:a16="http://schemas.microsoft.com/office/drawing/2014/main" val="20000"/>
                    </a:ext>
                  </a:extLst>
                </a:gridCol>
                <a:gridCol w="2223038">
                  <a:extLst>
                    <a:ext uri="{9D8B030D-6E8A-4147-A177-3AD203B41FA5}">
                      <a16:colId xmlns:a16="http://schemas.microsoft.com/office/drawing/2014/main" val="20001"/>
                    </a:ext>
                  </a:extLst>
                </a:gridCol>
                <a:gridCol w="2204015">
                  <a:extLst>
                    <a:ext uri="{9D8B030D-6E8A-4147-A177-3AD203B41FA5}">
                      <a16:colId xmlns:a16="http://schemas.microsoft.com/office/drawing/2014/main" val="20002"/>
                    </a:ext>
                  </a:extLst>
                </a:gridCol>
              </a:tblGrid>
              <a:tr h="4582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600" dirty="0">
                          <a:effectLst/>
                        </a:rPr>
                        <a:t>Five Essential Components of P–CIMT</a:t>
                      </a:r>
                      <a:endParaRPr lang="en-US" sz="1600" dirty="0">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600" dirty="0" smtClean="0">
                          <a:effectLst/>
                        </a:rPr>
                        <a:t>*Signature </a:t>
                      </a:r>
                      <a:r>
                        <a:rPr lang="en-US" sz="1600" dirty="0">
                          <a:effectLst/>
                        </a:rPr>
                        <a:t>or</a:t>
                      </a:r>
                    </a:p>
                    <a:p>
                      <a:pPr marL="0" marR="0">
                        <a:lnSpc>
                          <a:spcPct val="115000"/>
                        </a:lnSpc>
                        <a:spcBef>
                          <a:spcPts val="0"/>
                        </a:spcBef>
                        <a:spcAft>
                          <a:spcPts val="0"/>
                        </a:spcAft>
                      </a:pPr>
                      <a:r>
                        <a:rPr lang="en-US" sz="1600" dirty="0">
                          <a:effectLst/>
                        </a:rPr>
                        <a:t>Traditional P–CIMT</a:t>
                      </a:r>
                      <a:endParaRPr lang="en-US" sz="1600" dirty="0">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600" dirty="0">
                          <a:effectLst/>
                        </a:rPr>
                        <a:t>Modified P–CIMT</a:t>
                      </a:r>
                      <a:endParaRPr lang="en-US" sz="1600" dirty="0">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6425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200" dirty="0">
                          <a:effectLst/>
                        </a:rPr>
                        <a:t>1. Constraint of the less or unimpaired upper extremity</a:t>
                      </a:r>
                      <a:endParaRPr lang="en-US" sz="1200" dirty="0">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1" dirty="0">
                          <a:effectLst/>
                        </a:rPr>
                        <a:t>Constraint of the less or unimpaired upper extremity for majority of waking hours and during active treatment</a:t>
                      </a:r>
                    </a:p>
                    <a:p>
                      <a:pPr marL="0" marR="0">
                        <a:lnSpc>
                          <a:spcPct val="115000"/>
                        </a:lnSpc>
                        <a:spcBef>
                          <a:spcPts val="0"/>
                        </a:spcBef>
                        <a:spcAft>
                          <a:spcPts val="0"/>
                        </a:spcAft>
                      </a:pPr>
                      <a:r>
                        <a:rPr lang="en-US" sz="1100" b="1" dirty="0">
                          <a:effectLst/>
                        </a:rPr>
                        <a:t> </a:t>
                      </a:r>
                      <a:endParaRPr lang="en-US" sz="1100" b="1" dirty="0">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1">
                          <a:effectLst/>
                        </a:rPr>
                        <a:t>Constraint of the less or unimpaired upper extremity at least during active treatment</a:t>
                      </a:r>
                      <a:endParaRPr lang="en-US" sz="1100" b="1">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6425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200" dirty="0">
                          <a:effectLst/>
                        </a:rPr>
                        <a:t>2. High dosage (likely minimum threshold: 2-hr sessions per day for 5 days/</a:t>
                      </a:r>
                      <a:r>
                        <a:rPr lang="en-US" sz="1200" dirty="0" err="1">
                          <a:effectLst/>
                        </a:rPr>
                        <a:t>wk</a:t>
                      </a:r>
                      <a:r>
                        <a:rPr lang="en-US" sz="1200" dirty="0">
                          <a:effectLst/>
                        </a:rPr>
                        <a:t>) </a:t>
                      </a:r>
                      <a:endParaRPr lang="en-US" sz="1200" dirty="0">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1" dirty="0">
                          <a:effectLst/>
                        </a:rPr>
                        <a:t>High dosage of therapy in a concentrated period of time involving active treatment for a minimum of 3 </a:t>
                      </a:r>
                      <a:r>
                        <a:rPr lang="en-US" sz="1100" b="1" dirty="0" err="1">
                          <a:effectLst/>
                        </a:rPr>
                        <a:t>hrs</a:t>
                      </a:r>
                      <a:r>
                        <a:rPr lang="en-US" sz="1100" b="1" dirty="0">
                          <a:effectLst/>
                        </a:rPr>
                        <a:t>/day for 5 days/</a:t>
                      </a:r>
                      <a:r>
                        <a:rPr lang="en-US" sz="1100" b="1" dirty="0" err="1">
                          <a:effectLst/>
                        </a:rPr>
                        <a:t>wk</a:t>
                      </a:r>
                      <a:r>
                        <a:rPr lang="en-US" sz="1100" b="1" dirty="0">
                          <a:effectLst/>
                        </a:rPr>
                        <a:t> for multiple weeks</a:t>
                      </a:r>
                      <a:endParaRPr lang="en-US" sz="1100" b="1" dirty="0">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1" dirty="0">
                          <a:effectLst/>
                        </a:rPr>
                        <a:t>High dosage of therapy in a concentrated period of time with a minimum of 2 </a:t>
                      </a:r>
                      <a:r>
                        <a:rPr lang="en-US" sz="1100" b="1" dirty="0" err="1">
                          <a:effectLst/>
                        </a:rPr>
                        <a:t>hrs</a:t>
                      </a:r>
                      <a:r>
                        <a:rPr lang="en-US" sz="1100" b="1" dirty="0">
                          <a:effectLst/>
                        </a:rPr>
                        <a:t>/day for 5 days/</a:t>
                      </a:r>
                      <a:r>
                        <a:rPr lang="en-US" sz="1100" b="1" dirty="0" err="1">
                          <a:effectLst/>
                        </a:rPr>
                        <a:t>wk</a:t>
                      </a:r>
                      <a:r>
                        <a:rPr lang="en-US" sz="1100" b="1" dirty="0">
                          <a:effectLst/>
                        </a:rPr>
                        <a:t> for multiple weeks</a:t>
                      </a:r>
                      <a:endParaRPr lang="en-US" sz="1100" b="1" dirty="0">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02"/>
                  </a:ext>
                </a:extLst>
              </a:tr>
              <a:tr h="89962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200" dirty="0">
                          <a:effectLst/>
                        </a:rPr>
                        <a:t>3. Use of shaping techniques and repetitive practice with task variation</a:t>
                      </a:r>
                      <a:endParaRPr lang="en-US" sz="1200" dirty="0">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1" dirty="0">
                          <a:effectLst/>
                        </a:rPr>
                        <a:t>Use of shaping techniques to review, extend, practice, and refine skills that use formal operant learning techniques with immediate feedback and reinforcement in all treatment sessions</a:t>
                      </a:r>
                      <a:endParaRPr lang="en-US" sz="1100" b="1" dirty="0">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1" dirty="0">
                          <a:effectLst/>
                        </a:rPr>
                        <a:t>Use of shaping techniques to review, extend, practice, and refine skills as an active component of treatment</a:t>
                      </a:r>
                      <a:endParaRPr lang="en-US" sz="1100" b="1" dirty="0">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3"/>
                  </a:ext>
                </a:extLst>
              </a:tr>
              <a:tr h="5140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200" dirty="0">
                          <a:effectLst/>
                        </a:rPr>
                        <a:t>4. Learning functional skills in natural and diverse settings</a:t>
                      </a:r>
                      <a:endParaRPr lang="en-US" sz="1200" dirty="0">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1">
                          <a:effectLst/>
                        </a:rPr>
                        <a:t>Learning functional skills in natural and diverse settings (i.e., treatment is in these settings)</a:t>
                      </a:r>
                      <a:endParaRPr lang="en-US" sz="1100" b="1">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1" dirty="0">
                          <a:effectLst/>
                        </a:rPr>
                        <a:t>Treatment may occur in clinics, although emphasis is on functional skills for use in natural and diverse settings</a:t>
                      </a:r>
                      <a:endParaRPr lang="en-US" sz="1100" b="1" dirty="0">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04"/>
                  </a:ext>
                </a:extLst>
              </a:tr>
              <a:tr h="89962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200" dirty="0">
                          <a:effectLst/>
                        </a:rPr>
                        <a:t>5. Transition (post-therapy) planning for maintenance of gains</a:t>
                      </a:r>
                      <a:endParaRPr lang="en-US" sz="1200" dirty="0">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1">
                          <a:effectLst/>
                        </a:rPr>
                        <a:t>Post-therapy planning to promote functional bilateral and unilateral upper extremity development and continued practice of new skills with more-impaired upper extremity </a:t>
                      </a:r>
                      <a:endParaRPr lang="en-US" sz="1100" b="1">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b="1" dirty="0">
                          <a:effectLst/>
                        </a:rPr>
                        <a:t>Post-therapy planning to promote functional bilateral and unilateral upper extremity development and </a:t>
                      </a:r>
                    </a:p>
                    <a:p>
                      <a:pPr marL="0" marR="0">
                        <a:lnSpc>
                          <a:spcPct val="115000"/>
                        </a:lnSpc>
                        <a:spcBef>
                          <a:spcPts val="0"/>
                        </a:spcBef>
                        <a:spcAft>
                          <a:spcPts val="0"/>
                        </a:spcAft>
                      </a:pPr>
                      <a:r>
                        <a:rPr lang="en-US" sz="1100" b="1" dirty="0">
                          <a:effectLst/>
                        </a:rPr>
                        <a:t>continued practice of new skills with more-impaired upper extremity </a:t>
                      </a:r>
                      <a:endParaRPr lang="en-US" sz="1100" b="1" dirty="0">
                        <a:effectLst/>
                        <a:latin typeface="Calibri"/>
                        <a:ea typeface="Calibri"/>
                        <a:cs typeface="Times New Roman"/>
                      </a:endParaRPr>
                    </a:p>
                  </a:txBody>
                  <a:tcPr marL="47608" marR="47608"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71878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5399" y="0"/>
            <a:ext cx="10515600" cy="1325563"/>
          </a:xfrm>
        </p:spPr>
        <p:txBody>
          <a:bodyPr/>
          <a:lstStyle/>
          <a:p>
            <a:r>
              <a:rPr lang="en-US" dirty="0" smtClean="0"/>
              <a:t>Differences with Infants</a:t>
            </a:r>
            <a:endParaRPr lang="en-US" dirty="0"/>
          </a:p>
        </p:txBody>
      </p:sp>
      <p:sp>
        <p:nvSpPr>
          <p:cNvPr id="7" name="Text Placeholder 6"/>
          <p:cNvSpPr>
            <a:spLocks noGrp="1"/>
          </p:cNvSpPr>
          <p:nvPr>
            <p:ph type="body" idx="1"/>
          </p:nvPr>
        </p:nvSpPr>
        <p:spPr>
          <a:xfrm>
            <a:off x="459777" y="913607"/>
            <a:ext cx="5157787" cy="823912"/>
          </a:xfrm>
        </p:spPr>
        <p:txBody>
          <a:bodyPr/>
          <a:lstStyle/>
          <a:p>
            <a:r>
              <a:rPr lang="en-US" dirty="0" smtClean="0"/>
              <a:t>I-ACQUIRE	</a:t>
            </a:r>
            <a:endParaRPr lang="en-US" dirty="0"/>
          </a:p>
        </p:txBody>
      </p:sp>
      <p:sp>
        <p:nvSpPr>
          <p:cNvPr id="8" name="Content Placeholder 7"/>
          <p:cNvSpPr>
            <a:spLocks noGrp="1"/>
          </p:cNvSpPr>
          <p:nvPr>
            <p:ph sz="half" idx="2"/>
          </p:nvPr>
        </p:nvSpPr>
        <p:spPr>
          <a:xfrm>
            <a:off x="397824" y="1965366"/>
            <a:ext cx="5599752" cy="4224297"/>
          </a:xfrm>
        </p:spPr>
        <p:txBody>
          <a:bodyPr>
            <a:normAutofit fontScale="77500" lnSpcReduction="20000"/>
          </a:bodyPr>
          <a:lstStyle/>
          <a:p>
            <a:pPr marL="0" indent="0">
              <a:buNone/>
            </a:pPr>
            <a:r>
              <a:rPr lang="en-US" dirty="0"/>
              <a:t>1. Constraint of the infant’s less-impaired upper </a:t>
            </a:r>
            <a:r>
              <a:rPr lang="en-US" dirty="0" smtClean="0"/>
              <a:t>extremity.</a:t>
            </a:r>
          </a:p>
          <a:p>
            <a:pPr marL="0" indent="0">
              <a:buNone/>
            </a:pPr>
            <a:r>
              <a:rPr lang="en-US" dirty="0" smtClean="0"/>
              <a:t>2</a:t>
            </a:r>
            <a:r>
              <a:rPr lang="en-US" dirty="0"/>
              <a:t>. High dosage of treatment – either 3 or 6 </a:t>
            </a:r>
            <a:r>
              <a:rPr lang="en-US" dirty="0" err="1"/>
              <a:t>hrs</a:t>
            </a:r>
            <a:r>
              <a:rPr lang="en-US" dirty="0"/>
              <a:t>/day, 5 days/</a:t>
            </a:r>
            <a:r>
              <a:rPr lang="en-US" dirty="0" err="1"/>
              <a:t>wk</a:t>
            </a:r>
            <a:r>
              <a:rPr lang="en-US" dirty="0"/>
              <a:t> for 4 weeks. </a:t>
            </a:r>
          </a:p>
          <a:p>
            <a:pPr marL="0" indent="0">
              <a:buNone/>
            </a:pPr>
            <a:r>
              <a:rPr lang="en-US" dirty="0" smtClean="0"/>
              <a:t>3</a:t>
            </a:r>
            <a:r>
              <a:rPr lang="en-US" dirty="0"/>
              <a:t>. Operant conditioning techniques to shape and improve upper extremity (UE) skills</a:t>
            </a:r>
            <a:r>
              <a:rPr lang="en-US" dirty="0" smtClean="0"/>
              <a:t>;.</a:t>
            </a:r>
          </a:p>
          <a:p>
            <a:pPr marL="0" indent="0">
              <a:buNone/>
            </a:pPr>
            <a:r>
              <a:rPr lang="en-US" dirty="0" smtClean="0"/>
              <a:t>4</a:t>
            </a:r>
            <a:r>
              <a:rPr lang="en-US" dirty="0"/>
              <a:t>. Provision of therapy in natural settings</a:t>
            </a:r>
            <a:r>
              <a:rPr lang="en-US" dirty="0" smtClean="0"/>
              <a:t>. </a:t>
            </a:r>
            <a:endParaRPr lang="en-US" dirty="0"/>
          </a:p>
          <a:p>
            <a:pPr marL="0" indent="0">
              <a:buNone/>
            </a:pPr>
            <a:r>
              <a:rPr lang="en-US" b="1" i="1" dirty="0">
                <a:solidFill>
                  <a:schemeClr val="accent6">
                    <a:lumMod val="50000"/>
                  </a:schemeClr>
                </a:solidFill>
              </a:rPr>
              <a:t>5. Emphasis on total body and bimanual activities </a:t>
            </a:r>
            <a:endParaRPr lang="en-US" b="1" i="1" dirty="0" smtClean="0">
              <a:solidFill>
                <a:schemeClr val="accent6">
                  <a:lumMod val="50000"/>
                </a:schemeClr>
              </a:solidFill>
            </a:endParaRPr>
          </a:p>
          <a:p>
            <a:pPr marL="0" indent="0">
              <a:buNone/>
            </a:pPr>
            <a:r>
              <a:rPr lang="en-US" b="1" i="1" dirty="0" smtClean="0">
                <a:solidFill>
                  <a:schemeClr val="accent6">
                    <a:lumMod val="50000"/>
                  </a:schemeClr>
                </a:solidFill>
              </a:rPr>
              <a:t>6</a:t>
            </a:r>
            <a:r>
              <a:rPr lang="en-US" b="1" i="1" dirty="0">
                <a:solidFill>
                  <a:schemeClr val="accent6">
                    <a:lumMod val="50000"/>
                  </a:schemeClr>
                </a:solidFill>
              </a:rPr>
              <a:t>. Home Treatment Module developed as an active Parent-Therapist Partnership. </a:t>
            </a:r>
            <a:endParaRPr lang="en-US" b="1" i="1" dirty="0" smtClean="0">
              <a:solidFill>
                <a:schemeClr val="accent6">
                  <a:lumMod val="50000"/>
                </a:schemeClr>
              </a:solidFill>
            </a:endParaRPr>
          </a:p>
          <a:p>
            <a:pPr marL="0" indent="0">
              <a:buNone/>
            </a:pPr>
            <a:r>
              <a:rPr lang="en-US" b="1" i="1" dirty="0" smtClean="0">
                <a:solidFill>
                  <a:schemeClr val="accent6">
                    <a:lumMod val="50000"/>
                  </a:schemeClr>
                </a:solidFill>
              </a:rPr>
              <a:t>7</a:t>
            </a:r>
            <a:r>
              <a:rPr lang="en-US" b="1" i="1" dirty="0">
                <a:solidFill>
                  <a:schemeClr val="accent6">
                    <a:lumMod val="50000"/>
                  </a:schemeClr>
                </a:solidFill>
              </a:rPr>
              <a:t>. Documentation of daily therapy sessions. </a:t>
            </a:r>
            <a:endParaRPr lang="en-US" b="1" i="1" dirty="0" smtClean="0">
              <a:solidFill>
                <a:schemeClr val="accent6">
                  <a:lumMod val="50000"/>
                </a:schemeClr>
              </a:solidFill>
            </a:endParaRPr>
          </a:p>
          <a:p>
            <a:pPr marL="0" indent="0">
              <a:buNone/>
            </a:pPr>
            <a:r>
              <a:rPr lang="en-US" dirty="0" smtClean="0"/>
              <a:t>8</a:t>
            </a:r>
            <a:r>
              <a:rPr lang="en-US" dirty="0"/>
              <a:t>. Transfer Package to promote future progress. </a:t>
            </a:r>
          </a:p>
        </p:txBody>
      </p:sp>
      <p:sp>
        <p:nvSpPr>
          <p:cNvPr id="9" name="Text Placeholder 8"/>
          <p:cNvSpPr>
            <a:spLocks noGrp="1"/>
          </p:cNvSpPr>
          <p:nvPr>
            <p:ph type="body" sz="quarter" idx="3"/>
          </p:nvPr>
        </p:nvSpPr>
        <p:spPr>
          <a:xfrm>
            <a:off x="6362205" y="1004270"/>
            <a:ext cx="5183188" cy="823912"/>
          </a:xfrm>
        </p:spPr>
        <p:txBody>
          <a:bodyPr/>
          <a:lstStyle/>
          <a:p>
            <a:r>
              <a:rPr lang="en-US" dirty="0" smtClean="0"/>
              <a:t>ACQUIRE</a:t>
            </a:r>
            <a:endParaRPr lang="en-US" dirty="0"/>
          </a:p>
        </p:txBody>
      </p:sp>
      <p:sp>
        <p:nvSpPr>
          <p:cNvPr id="10" name="Content Placeholder 9"/>
          <p:cNvSpPr>
            <a:spLocks noGrp="1"/>
          </p:cNvSpPr>
          <p:nvPr>
            <p:ph sz="quarter" idx="4"/>
          </p:nvPr>
        </p:nvSpPr>
        <p:spPr>
          <a:xfrm>
            <a:off x="6080166" y="1882239"/>
            <a:ext cx="5275222" cy="4307424"/>
          </a:xfrm>
        </p:spPr>
        <p:txBody>
          <a:bodyPr>
            <a:normAutofit/>
          </a:bodyPr>
          <a:lstStyle/>
          <a:p>
            <a:pPr marL="0" indent="0" fontAlgn="t">
              <a:buNone/>
            </a:pPr>
            <a:r>
              <a:rPr lang="en-US" sz="2000" dirty="0"/>
              <a:t>1. Constraint of the less or unimpaired upper extremity</a:t>
            </a:r>
          </a:p>
          <a:p>
            <a:pPr marL="0" indent="0" fontAlgn="t">
              <a:buNone/>
            </a:pPr>
            <a:r>
              <a:rPr lang="en-US" sz="2000" dirty="0"/>
              <a:t>2. High dosage (likely minimum threshold: 2-hr sessions per day for 5 days/</a:t>
            </a:r>
            <a:r>
              <a:rPr lang="en-US" sz="2000" dirty="0" err="1"/>
              <a:t>wk</a:t>
            </a:r>
            <a:r>
              <a:rPr lang="en-US" sz="2000" dirty="0"/>
              <a:t>) </a:t>
            </a:r>
          </a:p>
          <a:p>
            <a:pPr marL="0" indent="0" fontAlgn="t">
              <a:buNone/>
            </a:pPr>
            <a:r>
              <a:rPr lang="en-US" sz="2000" dirty="0"/>
              <a:t>3. Use of shaping techniques and repetitive practice with task variation</a:t>
            </a:r>
          </a:p>
          <a:p>
            <a:pPr marL="0" indent="0" fontAlgn="t">
              <a:buNone/>
            </a:pPr>
            <a:r>
              <a:rPr lang="en-US" sz="2000" dirty="0"/>
              <a:t>4. Learning functional skills in natural and diverse settings</a:t>
            </a:r>
          </a:p>
          <a:p>
            <a:pPr marL="0" indent="0" fontAlgn="t">
              <a:buNone/>
            </a:pPr>
            <a:r>
              <a:rPr lang="en-US" sz="2000" dirty="0"/>
              <a:t>5. Transition (post-therapy) planning for maintenance of gains</a:t>
            </a:r>
          </a:p>
          <a:p>
            <a:endParaRPr lang="en-US" dirty="0"/>
          </a:p>
        </p:txBody>
      </p:sp>
    </p:spTree>
    <p:extLst>
      <p:ext uri="{BB962C8B-B14F-4D97-AF65-F5344CB8AC3E}">
        <p14:creationId xmlns:p14="http://schemas.microsoft.com/office/powerpoint/2010/main" val="16375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9" presetClass="emph" presetSubtype="0" fill="hold" nodeType="clickEffect">
                                  <p:stCondLst>
                                    <p:cond delay="0"/>
                                  </p:stCondLst>
                                  <p:childTnLst>
                                    <p:animClr clrSpc="rgb" dir="cw">
                                      <p:cBhvr override="childStyle">
                                        <p:cTn id="38" dur="500" fill="hold"/>
                                        <p:tgtEl>
                                          <p:spTgt spid="8">
                                            <p:txEl>
                                              <p:pRg st="2" end="2"/>
                                            </p:txEl>
                                          </p:spTgt>
                                        </p:tgtEl>
                                        <p:attrNameLst>
                                          <p:attrName>style.color</p:attrName>
                                        </p:attrNameLst>
                                      </p:cBhvr>
                                      <p:to>
                                        <a:schemeClr val="accent2"/>
                                      </p:to>
                                    </p:animClr>
                                    <p:animClr clrSpc="rgb" dir="cw">
                                      <p:cBhvr>
                                        <p:cTn id="39" dur="500" fill="hold"/>
                                        <p:tgtEl>
                                          <p:spTgt spid="8">
                                            <p:txEl>
                                              <p:pRg st="2" end="2"/>
                                            </p:txEl>
                                          </p:spTgt>
                                        </p:tgtEl>
                                        <p:attrNameLst>
                                          <p:attrName>fillcolor</p:attrName>
                                        </p:attrNameLst>
                                      </p:cBhvr>
                                      <p:to>
                                        <a:schemeClr val="accent2"/>
                                      </p:to>
                                    </p:animClr>
                                    <p:set>
                                      <p:cBhvr>
                                        <p:cTn id="40" dur="500" fill="hold"/>
                                        <p:tgtEl>
                                          <p:spTgt spid="8">
                                            <p:txEl>
                                              <p:pRg st="2" end="2"/>
                                            </p:txEl>
                                          </p:spTgt>
                                        </p:tgtEl>
                                        <p:attrNameLst>
                                          <p:attrName>fill.type</p:attrName>
                                        </p:attrNameLst>
                                      </p:cBhvr>
                                      <p:to>
                                        <p:strVal val="solid"/>
                                      </p:to>
                                    </p:set>
                                    <p:set>
                                      <p:cBhvr>
                                        <p:cTn id="41" dur="500" fill="hold"/>
                                        <p:tgtEl>
                                          <p:spTgt spid="8">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p:sp>
      <p:sp>
        <p:nvSpPr>
          <p:cNvPr id="7" name="Title 6"/>
          <p:cNvSpPr>
            <a:spLocks noGrp="1"/>
          </p:cNvSpPr>
          <p:nvPr>
            <p:ph type="title"/>
          </p:nvPr>
        </p:nvSpPr>
        <p:spPr/>
        <p:txBody>
          <a:bodyPr>
            <a:normAutofit fontScale="90000"/>
          </a:bodyPr>
          <a:lstStyle/>
          <a:p>
            <a:r>
              <a:rPr lang="en-US" dirty="0" smtClean="0">
                <a:solidFill>
                  <a:schemeClr val="accent2">
                    <a:lumMod val="50000"/>
                  </a:schemeClr>
                </a:solidFill>
              </a:rPr>
              <a:t>Operant Conditioning</a:t>
            </a:r>
            <a:endParaRPr lang="en-US" dirty="0">
              <a:solidFill>
                <a:schemeClr val="accent2">
                  <a:lumMod val="50000"/>
                </a:schemeClr>
              </a:solidFill>
            </a:endParaRPr>
          </a:p>
        </p:txBody>
      </p:sp>
      <p:sp>
        <p:nvSpPr>
          <p:cNvPr id="8" name="Content Placeholder 7"/>
          <p:cNvSpPr>
            <a:spLocks noGrp="1"/>
          </p:cNvSpPr>
          <p:nvPr>
            <p:ph sz="half" idx="1"/>
          </p:nvPr>
        </p:nvSpPr>
        <p:spPr>
          <a:xfrm>
            <a:off x="432000" y="1511566"/>
            <a:ext cx="5968800" cy="4680434"/>
          </a:xfrm>
        </p:spPr>
        <p:txBody>
          <a:bodyPr>
            <a:normAutofit/>
          </a:bodyPr>
          <a:lstStyle/>
          <a:p>
            <a:pPr marL="0" indent="0">
              <a:buNone/>
            </a:pPr>
            <a:r>
              <a:rPr lang="en-US" dirty="0"/>
              <a:t>Operant conditioning (or instrumental learning) refers to learning promoted by specific behavioral </a:t>
            </a:r>
            <a:r>
              <a:rPr lang="en-US" dirty="0" smtClean="0"/>
              <a:t>techniques.</a:t>
            </a:r>
          </a:p>
          <a:p>
            <a:pPr marL="0" indent="0">
              <a:buNone/>
            </a:pPr>
            <a:r>
              <a:rPr lang="en-US" dirty="0" smtClean="0"/>
              <a:t>Designed to </a:t>
            </a:r>
            <a:r>
              <a:rPr lang="en-US" dirty="0"/>
              <a:t>promote and maintain learning, </a:t>
            </a:r>
            <a:r>
              <a:rPr lang="en-US" dirty="0" smtClean="0"/>
              <a:t> through response-contingent feedback.</a:t>
            </a:r>
          </a:p>
          <a:p>
            <a:pPr marL="0" indent="0">
              <a:buNone/>
            </a:pPr>
            <a:endParaRPr lang="en-US" dirty="0" smtClean="0"/>
          </a:p>
          <a:p>
            <a:pPr marL="0" indent="0">
              <a:buNone/>
            </a:pPr>
            <a:endParaRPr lang="en-US" dirty="0" smtClean="0"/>
          </a:p>
          <a:p>
            <a:endParaRPr lang="en-US" dirty="0"/>
          </a:p>
        </p:txBody>
      </p:sp>
      <p:pic>
        <p:nvPicPr>
          <p:cNvPr id="11" name="Picture 10"/>
          <p:cNvPicPr>
            <a:picLocks noChangeAspect="1"/>
          </p:cNvPicPr>
          <p:nvPr/>
        </p:nvPicPr>
        <p:blipFill>
          <a:blip r:embed="rId2"/>
          <a:stretch>
            <a:fillRect/>
          </a:stretch>
        </p:blipFill>
        <p:spPr>
          <a:xfrm>
            <a:off x="5336592" y="1804780"/>
            <a:ext cx="7193903" cy="3743268"/>
          </a:xfrm>
          <a:prstGeom prst="rect">
            <a:avLst/>
          </a:prstGeom>
        </p:spPr>
      </p:pic>
      <p:sp>
        <p:nvSpPr>
          <p:cNvPr id="12" name="Rectangle 11"/>
          <p:cNvSpPr/>
          <p:nvPr/>
        </p:nvSpPr>
        <p:spPr>
          <a:xfrm>
            <a:off x="7394726" y="324632"/>
            <a:ext cx="334020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solidFill>
                  <a:srgbClr val="FFC000"/>
                </a:solidFill>
                <a:effectLst/>
                <a:uLnTx/>
                <a:uFillTx/>
                <a:latin typeface="Calibri" panose="020F0502020204030204"/>
                <a:ea typeface="+mn-ea"/>
                <a:cs typeface="+mn-cs"/>
              </a:rPr>
              <a:t>MR 3 Cycle</a:t>
            </a:r>
            <a:endParaRPr kumimoji="0" lang="en-US" sz="5400" b="1" i="0" u="none" strike="noStrike" kern="1200" cap="none" spc="0" normalizeH="0" baseline="0" noProof="0" dirty="0">
              <a:ln/>
              <a:solidFill>
                <a:srgbClr val="FFC000"/>
              </a:solidFill>
              <a:effectLst/>
              <a:uLnTx/>
              <a:uFillTx/>
              <a:latin typeface="Calibri" panose="020F0502020204030204"/>
              <a:ea typeface="+mn-ea"/>
              <a:cs typeface="+mn-cs"/>
            </a:endParaRPr>
          </a:p>
        </p:txBody>
      </p:sp>
      <p:graphicFrame>
        <p:nvGraphicFramePr>
          <p:cNvPr id="13" name="Diagram 12"/>
          <p:cNvGraphicFramePr/>
          <p:nvPr>
            <p:extLst/>
          </p:nvPr>
        </p:nvGraphicFramePr>
        <p:xfrm>
          <a:off x="297140" y="2951018"/>
          <a:ext cx="5741719" cy="3764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urved Up Arrow 13"/>
          <p:cNvSpPr/>
          <p:nvPr/>
        </p:nvSpPr>
        <p:spPr>
          <a:xfrm>
            <a:off x="5419719" y="5539183"/>
            <a:ext cx="2594759" cy="74781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97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13" grpId="0">
        <p:bldAsOne/>
      </p:bldGraphic>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4841" y="119496"/>
            <a:ext cx="9346623" cy="1278081"/>
          </a:xfrm>
        </p:spPr>
        <p:txBody>
          <a:bodyPr>
            <a:normAutofit/>
          </a:bodyPr>
          <a:lstStyle/>
          <a:p>
            <a:r>
              <a:rPr lang="en-US" sz="3200" b="1" dirty="0">
                <a:solidFill>
                  <a:srgbClr val="7A0000"/>
                </a:solidFill>
                <a:latin typeface="Arial" panose="020B0604020202020204" pitchFamily="34" charset="0"/>
                <a:cs typeface="Arial" panose="020B0604020202020204" pitchFamily="34" charset="0"/>
              </a:rPr>
              <a:t>Perinatal Arterial </a:t>
            </a:r>
            <a:r>
              <a:rPr lang="en-US" sz="3200" b="1" dirty="0" smtClean="0">
                <a:solidFill>
                  <a:srgbClr val="7A0000"/>
                </a:solidFill>
                <a:latin typeface="Arial" panose="020B0604020202020204" pitchFamily="34" charset="0"/>
                <a:cs typeface="Arial" panose="020B0604020202020204" pitchFamily="34" charset="0"/>
              </a:rPr>
              <a:t>Stroke (PAS): </a:t>
            </a:r>
            <a:br>
              <a:rPr lang="en-US" sz="3200" b="1" dirty="0" smtClean="0">
                <a:solidFill>
                  <a:srgbClr val="7A0000"/>
                </a:solidFill>
                <a:latin typeface="Arial" panose="020B0604020202020204" pitchFamily="34" charset="0"/>
                <a:cs typeface="Arial" panose="020B0604020202020204" pitchFamily="34" charset="0"/>
              </a:rPr>
            </a:br>
            <a:r>
              <a:rPr lang="en-US" sz="3200" b="1" dirty="0" smtClean="0">
                <a:solidFill>
                  <a:srgbClr val="7A0000"/>
                </a:solidFill>
                <a:latin typeface="Arial" panose="020B0604020202020204" pitchFamily="34" charset="0"/>
                <a:cs typeface="Arial" panose="020B0604020202020204" pitchFamily="34" charset="0"/>
              </a:rPr>
              <a:t>A Phase III Multi-site Trial of I-ACQUIRE</a:t>
            </a:r>
            <a:endParaRPr lang="en-US" sz="3200" b="1" dirty="0">
              <a:solidFill>
                <a:srgbClr val="7A0000"/>
              </a:solidFill>
              <a:latin typeface="Arial" panose="020B0604020202020204" pitchFamily="34" charset="0"/>
              <a:cs typeface="Arial" panose="020B0604020202020204" pitchFamily="34" charset="0"/>
            </a:endParaRPr>
          </a:p>
        </p:txBody>
      </p:sp>
      <p:sp>
        <p:nvSpPr>
          <p:cNvPr id="4" name="TextBox 3"/>
          <p:cNvSpPr txBox="1"/>
          <p:nvPr/>
        </p:nvSpPr>
        <p:spPr>
          <a:xfrm>
            <a:off x="-386158" y="1073796"/>
            <a:ext cx="12166600" cy="574772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Sharon Landesman Ramey, Ph.D. (Lead PI)</a:t>
            </a:r>
          </a:p>
          <a:p>
            <a:pPr algn="ctr"/>
            <a:r>
              <a:rPr lang="en-US" sz="2000" dirty="0" smtClean="0">
                <a:latin typeface="Arial" panose="020B0604020202020204" pitchFamily="34" charset="0"/>
                <a:cs typeface="Arial" panose="020B0604020202020204" pitchFamily="34" charset="0"/>
              </a:rPr>
              <a:t>Fralin Biomedical Research Institute (FBRI), Virginia Tech (Roanoke)</a:t>
            </a:r>
          </a:p>
          <a:p>
            <a:pPr lvl="0" algn="ctr"/>
            <a:r>
              <a:rPr lang="en-US" sz="2400" b="1" dirty="0" smtClean="0">
                <a:solidFill>
                  <a:prstClr val="black"/>
                </a:solidFill>
                <a:latin typeface="Arial" panose="020B0604020202020204" pitchFamily="34" charset="0"/>
                <a:cs typeface="Arial" panose="020B0604020202020204" pitchFamily="34" charset="0"/>
              </a:rPr>
              <a:t>Warren </a:t>
            </a:r>
            <a:r>
              <a:rPr lang="en-US" sz="2400" b="1" dirty="0">
                <a:solidFill>
                  <a:prstClr val="black"/>
                </a:solidFill>
                <a:latin typeface="Arial" panose="020B0604020202020204" pitchFamily="34" charset="0"/>
                <a:cs typeface="Arial" panose="020B0604020202020204" pitchFamily="34" charset="0"/>
              </a:rPr>
              <a:t>Lo, M.D</a:t>
            </a:r>
            <a:r>
              <a:rPr lang="en-US" sz="2400" b="1" dirty="0" smtClean="0">
                <a:solidFill>
                  <a:prstClr val="black"/>
                </a:solidFill>
                <a:latin typeface="Arial" panose="020B0604020202020204" pitchFamily="34" charset="0"/>
                <a:cs typeface="Arial" panose="020B0604020202020204" pitchFamily="34" charset="0"/>
              </a:rPr>
              <a:t>. (Co-PI) </a:t>
            </a:r>
            <a:endParaRPr lang="en-US" sz="2400" b="1" dirty="0">
              <a:solidFill>
                <a:prstClr val="black"/>
              </a:solidFill>
              <a:latin typeface="Arial" panose="020B0604020202020204" pitchFamily="34" charset="0"/>
              <a:cs typeface="Arial" panose="020B0604020202020204" pitchFamily="34" charset="0"/>
            </a:endParaRPr>
          </a:p>
          <a:p>
            <a:pPr lvl="0" algn="ctr"/>
            <a:r>
              <a:rPr lang="en-US" sz="2000" dirty="0">
                <a:solidFill>
                  <a:prstClr val="black"/>
                </a:solidFill>
                <a:latin typeface="Arial" panose="020B0604020202020204" pitchFamily="34" charset="0"/>
                <a:cs typeface="Arial" panose="020B0604020202020204" pitchFamily="34" charset="0"/>
              </a:rPr>
              <a:t>Nationwide Children’s Hospital &amp; The Ohio State </a:t>
            </a:r>
            <a:r>
              <a:rPr lang="en-US" sz="2000" dirty="0" smtClean="0">
                <a:solidFill>
                  <a:prstClr val="black"/>
                </a:solidFill>
                <a:latin typeface="Arial" panose="020B0604020202020204" pitchFamily="34" charset="0"/>
                <a:cs typeface="Arial" panose="020B0604020202020204" pitchFamily="34" charset="0"/>
              </a:rPr>
              <a:t>University (OSU)</a:t>
            </a:r>
            <a:endParaRPr lang="en-US" sz="2000" dirty="0">
              <a:solidFill>
                <a:prstClr val="black"/>
              </a:solidFill>
              <a:latin typeface="Arial" panose="020B0604020202020204" pitchFamily="34" charset="0"/>
              <a:cs typeface="Arial" panose="020B0604020202020204" pitchFamily="34" charset="0"/>
            </a:endParaRPr>
          </a:p>
          <a:p>
            <a:pPr algn="ctr"/>
            <a:endParaRPr lang="en-US" sz="105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Stephanie DeLuca, Ph.D. &amp; Craig Ramey, Ph.D.  </a:t>
            </a:r>
          </a:p>
          <a:p>
            <a:pPr algn="ctr"/>
            <a:r>
              <a:rPr lang="en-US" sz="2000" dirty="0" smtClean="0">
                <a:latin typeface="Arial" panose="020B0604020202020204" pitchFamily="34" charset="0"/>
                <a:cs typeface="Arial" panose="020B0604020202020204" pitchFamily="34" charset="0"/>
              </a:rPr>
              <a:t>Treatment Implementation Center Directors, FBRI, Virginia Tech (Roanoke)</a:t>
            </a:r>
          </a:p>
          <a:p>
            <a:pPr algn="ctr"/>
            <a:endParaRPr lang="en-US" sz="105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Amy Darragh, Ph.D., OTR/L &amp; </a:t>
            </a:r>
            <a:r>
              <a:rPr lang="en-US" sz="2400" b="1" dirty="0">
                <a:latin typeface="Arial" panose="020B0604020202020204" pitchFamily="34" charset="0"/>
                <a:cs typeface="Arial" panose="020B0604020202020204" pitchFamily="34" charset="0"/>
              </a:rPr>
              <a:t>Jill Heathcock, </a:t>
            </a:r>
            <a:r>
              <a:rPr lang="en-US" sz="2400" b="1" dirty="0" smtClean="0">
                <a:latin typeface="Arial" panose="020B0604020202020204" pitchFamily="34" charset="0"/>
                <a:cs typeface="Arial" panose="020B0604020202020204" pitchFamily="34" charset="0"/>
              </a:rPr>
              <a:t>Ph.D., MPT</a:t>
            </a:r>
          </a:p>
          <a:p>
            <a:pPr algn="ctr"/>
            <a:r>
              <a:rPr lang="en-US" sz="2000" dirty="0" smtClean="0">
                <a:latin typeface="Arial" panose="020B0604020202020204" pitchFamily="34" charset="0"/>
                <a:cs typeface="Arial" panose="020B0604020202020204" pitchFamily="34" charset="0"/>
              </a:rPr>
              <a:t>Central Assessment Center Directors, OSU </a:t>
            </a:r>
          </a:p>
          <a:p>
            <a:pPr algn="ctr"/>
            <a:endParaRPr lang="en-US" sz="105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Max Wintermark, M.D. </a:t>
            </a:r>
          </a:p>
          <a:p>
            <a:pPr algn="ctr"/>
            <a:r>
              <a:rPr lang="en-US" sz="2000" dirty="0" smtClean="0">
                <a:latin typeface="Arial" panose="020B0604020202020204" pitchFamily="34" charset="0"/>
                <a:cs typeface="Arial" panose="020B0604020202020204" pitchFamily="34" charset="0"/>
              </a:rPr>
              <a:t>Clinical MRI Center Director, Stanford University</a:t>
            </a:r>
          </a:p>
          <a:p>
            <a:pPr algn="ctr"/>
            <a:endParaRPr lang="en-US" sz="1050"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Laura Bateman </a:t>
            </a:r>
          </a:p>
          <a:p>
            <a:pPr algn="ctr"/>
            <a:r>
              <a:rPr lang="en-US" sz="2000" dirty="0" smtClean="0">
                <a:latin typeface="Arial" panose="020B0604020202020204" pitchFamily="34" charset="0"/>
                <a:cs typeface="Arial" panose="020B0604020202020204" pitchFamily="34" charset="0"/>
              </a:rPr>
              <a:t>National Study Coordinator, FBRI, Virginia Tech  </a:t>
            </a:r>
            <a:endParaRPr lang="en-US" sz="2000" dirty="0">
              <a:latin typeface="Arial" panose="020B0604020202020204" pitchFamily="34" charset="0"/>
              <a:cs typeface="Arial" panose="020B0604020202020204" pitchFamily="34" charset="0"/>
            </a:endParaRPr>
          </a:p>
          <a:p>
            <a:pPr algn="ctr"/>
            <a:endParaRPr lang="en-US" sz="2800" b="1" dirty="0"/>
          </a:p>
        </p:txBody>
      </p:sp>
      <p:pic>
        <p:nvPicPr>
          <p:cNvPr id="5" name="Picture 4"/>
          <p:cNvPicPr>
            <a:picLocks noChangeAspect="1"/>
          </p:cNvPicPr>
          <p:nvPr/>
        </p:nvPicPr>
        <p:blipFill>
          <a:blip r:embed="rId2"/>
          <a:stretch>
            <a:fillRect/>
          </a:stretch>
        </p:blipFill>
        <p:spPr>
          <a:xfrm>
            <a:off x="8905009" y="5787736"/>
            <a:ext cx="3174422" cy="831275"/>
          </a:xfrm>
          <a:prstGeom prst="rect">
            <a:avLst/>
          </a:prstGeom>
        </p:spPr>
      </p:pic>
    </p:spTree>
    <p:extLst>
      <p:ext uri="{BB962C8B-B14F-4D97-AF65-F5344CB8AC3E}">
        <p14:creationId xmlns:p14="http://schemas.microsoft.com/office/powerpoint/2010/main" val="1878429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4294967295"/>
            <p:extLst/>
          </p:nvPr>
        </p:nvGraphicFramePr>
        <p:xfrm>
          <a:off x="469075" y="102997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0299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1828798" y="646981"/>
            <a:ext cx="84366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Video of parent </a:t>
            </a:r>
            <a:r>
              <a:rPr lang="en-US" sz="2000" b="1" dirty="0">
                <a:solidFill>
                  <a:prstClr val="black"/>
                </a:solidFill>
                <a:latin typeface="Arial" panose="020B0604020202020204" pitchFamily="34" charset="0"/>
                <a:cs typeface="Arial" panose="020B0604020202020204" pitchFamily="34" charset="0"/>
              </a:rPr>
              <a:t>t</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raining and showing technique of I-ACQUIRE</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0914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makes I-ACQUIRE Different from Traditional (PT/OT) Therapy?</a:t>
            </a:r>
            <a:endParaRPr lang="en-US" dirty="0"/>
          </a:p>
        </p:txBody>
      </p:sp>
      <p:sp>
        <p:nvSpPr>
          <p:cNvPr id="6" name="Text Placeholder 5"/>
          <p:cNvSpPr>
            <a:spLocks noGrp="1"/>
          </p:cNvSpPr>
          <p:nvPr>
            <p:ph type="body" idx="1"/>
          </p:nvPr>
        </p:nvSpPr>
        <p:spPr>
          <a:xfrm>
            <a:off x="572593" y="1690688"/>
            <a:ext cx="5157787" cy="823912"/>
          </a:xfrm>
        </p:spPr>
        <p:txBody>
          <a:bodyPr/>
          <a:lstStyle/>
          <a:p>
            <a:r>
              <a:rPr lang="en-US" u="sng" dirty="0" smtClean="0">
                <a:solidFill>
                  <a:srgbClr val="0070C0"/>
                </a:solidFill>
              </a:rPr>
              <a:t>Traditional Therapy	</a:t>
            </a:r>
            <a:endParaRPr lang="en-US" u="sng" dirty="0">
              <a:solidFill>
                <a:srgbClr val="0070C0"/>
              </a:solidFill>
            </a:endParaRPr>
          </a:p>
        </p:txBody>
      </p:sp>
      <p:sp>
        <p:nvSpPr>
          <p:cNvPr id="7" name="Content Placeholder 6"/>
          <p:cNvSpPr>
            <a:spLocks noGrp="1"/>
          </p:cNvSpPr>
          <p:nvPr>
            <p:ph sz="half" idx="2"/>
          </p:nvPr>
        </p:nvSpPr>
        <p:spPr/>
        <p:txBody>
          <a:bodyPr>
            <a:normAutofit fontScale="92500"/>
          </a:bodyPr>
          <a:lstStyle/>
          <a:p>
            <a:r>
              <a:rPr lang="en-US" dirty="0" smtClean="0"/>
              <a:t>Less operationalized definitions of learning principles</a:t>
            </a:r>
          </a:p>
          <a:p>
            <a:pPr lvl="0"/>
            <a:r>
              <a:rPr lang="en-US" b="1" i="1" u="sng" dirty="0">
                <a:solidFill>
                  <a:srgbClr val="7030A0"/>
                </a:solidFill>
              </a:rPr>
              <a:t>Good Therapists do much of </a:t>
            </a:r>
            <a:r>
              <a:rPr lang="en-US" b="1" i="1" u="sng" dirty="0" smtClean="0">
                <a:solidFill>
                  <a:srgbClr val="7030A0"/>
                </a:solidFill>
              </a:rPr>
              <a:t>the same learning principle techniques in their </a:t>
            </a:r>
            <a:r>
              <a:rPr lang="en-US" b="1" i="1" u="sng" dirty="0">
                <a:solidFill>
                  <a:srgbClr val="7030A0"/>
                </a:solidFill>
              </a:rPr>
              <a:t>treatment </a:t>
            </a:r>
            <a:r>
              <a:rPr lang="en-US" b="1" i="1" u="sng" dirty="0" smtClean="0">
                <a:solidFill>
                  <a:srgbClr val="7030A0"/>
                </a:solidFill>
              </a:rPr>
              <a:t>sessions</a:t>
            </a:r>
          </a:p>
          <a:p>
            <a:pPr lvl="1"/>
            <a:r>
              <a:rPr lang="en-US" dirty="0" smtClean="0">
                <a:solidFill>
                  <a:srgbClr val="7030A0"/>
                </a:solidFill>
              </a:rPr>
              <a:t>Less opportunity to see progression</a:t>
            </a:r>
          </a:p>
          <a:p>
            <a:pPr lvl="1"/>
            <a:r>
              <a:rPr lang="en-US" dirty="0" smtClean="0">
                <a:solidFill>
                  <a:srgbClr val="7030A0"/>
                </a:solidFill>
              </a:rPr>
              <a:t>Success becomes harder for both the child and the therapist across time</a:t>
            </a:r>
            <a:endParaRPr lang="en-US" dirty="0">
              <a:solidFill>
                <a:srgbClr val="7030A0"/>
              </a:solidFill>
            </a:endParaRPr>
          </a:p>
          <a:p>
            <a:endParaRPr lang="en-US" dirty="0"/>
          </a:p>
        </p:txBody>
      </p:sp>
      <p:sp>
        <p:nvSpPr>
          <p:cNvPr id="8" name="Text Placeholder 7"/>
          <p:cNvSpPr>
            <a:spLocks noGrp="1"/>
          </p:cNvSpPr>
          <p:nvPr>
            <p:ph type="body" sz="quarter" idx="3"/>
          </p:nvPr>
        </p:nvSpPr>
        <p:spPr/>
        <p:txBody>
          <a:bodyPr/>
          <a:lstStyle/>
          <a:p>
            <a:r>
              <a:rPr lang="en-US" u="sng" dirty="0" smtClean="0">
                <a:solidFill>
                  <a:srgbClr val="0070C0"/>
                </a:solidFill>
              </a:rPr>
              <a:t>I-ACQUIRE</a:t>
            </a:r>
            <a:endParaRPr lang="en-US" u="sng" dirty="0">
              <a:solidFill>
                <a:srgbClr val="0070C0"/>
              </a:solidFill>
            </a:endParaRPr>
          </a:p>
        </p:txBody>
      </p:sp>
      <p:sp>
        <p:nvSpPr>
          <p:cNvPr id="9" name="Content Placeholder 8"/>
          <p:cNvSpPr>
            <a:spLocks noGrp="1"/>
          </p:cNvSpPr>
          <p:nvPr>
            <p:ph sz="quarter" idx="4"/>
          </p:nvPr>
        </p:nvSpPr>
        <p:spPr/>
        <p:txBody>
          <a:bodyPr>
            <a:normAutofit fontScale="85000" lnSpcReduction="20000"/>
          </a:bodyPr>
          <a:lstStyle/>
          <a:p>
            <a:r>
              <a:rPr lang="en-US" dirty="0" smtClean="0"/>
              <a:t>Focus on Learning Principles</a:t>
            </a:r>
          </a:p>
          <a:p>
            <a:r>
              <a:rPr lang="en-US" dirty="0" smtClean="0"/>
              <a:t>Progression expected both within each session and across sessions</a:t>
            </a:r>
          </a:p>
          <a:p>
            <a:pPr lvl="1"/>
            <a:r>
              <a:rPr lang="en-US" dirty="0" smtClean="0"/>
              <a:t>Small Incremental </a:t>
            </a:r>
            <a:r>
              <a:rPr lang="en-US" dirty="0"/>
              <a:t>S</a:t>
            </a:r>
            <a:r>
              <a:rPr lang="en-US" dirty="0" smtClean="0"/>
              <a:t>teps (as dictated by learning principles)</a:t>
            </a:r>
          </a:p>
          <a:p>
            <a:pPr lvl="1"/>
            <a:r>
              <a:rPr lang="en-US" dirty="0" smtClean="0"/>
              <a:t>Specificity of </a:t>
            </a:r>
          </a:p>
          <a:p>
            <a:pPr lvl="2"/>
            <a:r>
              <a:rPr lang="en-US" dirty="0" smtClean="0"/>
              <a:t>Prompts &amp; Reinforcements</a:t>
            </a:r>
          </a:p>
          <a:p>
            <a:pPr lvl="1"/>
            <a:r>
              <a:rPr lang="en-US" dirty="0" smtClean="0"/>
              <a:t>Success oriented</a:t>
            </a:r>
          </a:p>
          <a:p>
            <a:r>
              <a:rPr lang="en-US" b="1" dirty="0" smtClean="0">
                <a:solidFill>
                  <a:schemeClr val="accent2">
                    <a:lumMod val="50000"/>
                  </a:schemeClr>
                </a:solidFill>
              </a:rPr>
              <a:t>Intensity</a:t>
            </a:r>
          </a:p>
          <a:p>
            <a:pPr lvl="1"/>
            <a:r>
              <a:rPr lang="en-US" b="1" dirty="0" smtClean="0">
                <a:solidFill>
                  <a:schemeClr val="accent2">
                    <a:lumMod val="50000"/>
                  </a:schemeClr>
                </a:solidFill>
              </a:rPr>
              <a:t>There is Greater Number of Repetitions </a:t>
            </a:r>
          </a:p>
          <a:p>
            <a:pPr lvl="1"/>
            <a:r>
              <a:rPr lang="en-US" b="1" dirty="0" smtClean="0">
                <a:solidFill>
                  <a:schemeClr val="accent2">
                    <a:lumMod val="50000"/>
                  </a:schemeClr>
                </a:solidFill>
              </a:rPr>
              <a:t>Affords Greater Opportunity for Refinement, Solidification (skill and neural representation), &amp; Generalization</a:t>
            </a:r>
            <a:endParaRPr lang="en-US" b="1" dirty="0">
              <a:solidFill>
                <a:schemeClr val="accent2">
                  <a:lumMod val="50000"/>
                </a:schemeClr>
              </a:solidFill>
            </a:endParaRPr>
          </a:p>
        </p:txBody>
      </p:sp>
    </p:spTree>
    <p:extLst>
      <p:ext uri="{BB962C8B-B14F-4D97-AF65-F5344CB8AC3E}">
        <p14:creationId xmlns:p14="http://schemas.microsoft.com/office/powerpoint/2010/main" val="167010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5" dur="500"/>
                                        <p:tgtEl>
                                          <p:spTgt spid="9">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8" dur="500"/>
                                        <p:tgtEl>
                                          <p:spTgt spid="9">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1" dur="500"/>
                                        <p:tgtEl>
                                          <p:spTgt spid="9">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4" dur="500"/>
                                        <p:tgtEl>
                                          <p:spTgt spid="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1000"/>
                                        <p:tgtEl>
                                          <p:spTgt spid="7">
                                            <p:txEl>
                                              <p:pRg st="1" end="1"/>
                                            </p:txEl>
                                          </p:spTgt>
                                        </p:tgtEl>
                                      </p:cBhvr>
                                    </p:animEffect>
                                    <p:anim calcmode="lin" valueType="num">
                                      <p:cBhvr>
                                        <p:cTn id="3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1000"/>
                                        <p:tgtEl>
                                          <p:spTgt spid="7">
                                            <p:txEl>
                                              <p:pRg st="2" end="2"/>
                                            </p:txEl>
                                          </p:spTgt>
                                        </p:tgtEl>
                                      </p:cBhvr>
                                    </p:animEffect>
                                    <p:anim calcmode="lin" valueType="num">
                                      <p:cBhvr>
                                        <p:cTn id="4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1000"/>
                                        <p:tgtEl>
                                          <p:spTgt spid="7">
                                            <p:txEl>
                                              <p:pRg st="3" end="3"/>
                                            </p:txEl>
                                          </p:spTgt>
                                        </p:tgtEl>
                                      </p:cBhvr>
                                    </p:animEffect>
                                    <p:anim calcmode="lin" valueType="num">
                                      <p:cBhvr>
                                        <p:cTn id="5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9">
                                            <p:txEl>
                                              <p:pRg st="6" end="6"/>
                                            </p:txEl>
                                          </p:spTgt>
                                        </p:tgtEl>
                                        <p:attrNameLst>
                                          <p:attrName>style.visibility</p:attrName>
                                        </p:attrNameLst>
                                      </p:cBhvr>
                                      <p:to>
                                        <p:strVal val="visible"/>
                                      </p:to>
                                    </p:set>
                                    <p:animEffect transition="in" filter="randombar(horizontal)">
                                      <p:cBhvr>
                                        <p:cTn id="57" dur="500"/>
                                        <p:tgtEl>
                                          <p:spTgt spid="9">
                                            <p:txEl>
                                              <p:pRg st="6" end="6"/>
                                            </p:txEl>
                                          </p:spTgt>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9">
                                            <p:txEl>
                                              <p:pRg st="7" end="7"/>
                                            </p:txEl>
                                          </p:spTgt>
                                        </p:tgtEl>
                                        <p:attrNameLst>
                                          <p:attrName>style.visibility</p:attrName>
                                        </p:attrNameLst>
                                      </p:cBhvr>
                                      <p:to>
                                        <p:strVal val="visible"/>
                                      </p:to>
                                    </p:set>
                                    <p:animEffect transition="in" filter="randombar(horizontal)">
                                      <p:cBhvr>
                                        <p:cTn id="60" dur="500"/>
                                        <p:tgtEl>
                                          <p:spTgt spid="9">
                                            <p:txEl>
                                              <p:pRg st="7" end="7"/>
                                            </p:tx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9">
                                            <p:txEl>
                                              <p:pRg st="8" end="8"/>
                                            </p:txEl>
                                          </p:spTgt>
                                        </p:tgtEl>
                                        <p:attrNameLst>
                                          <p:attrName>style.visibility</p:attrName>
                                        </p:attrNameLst>
                                      </p:cBhvr>
                                      <p:to>
                                        <p:strVal val="visible"/>
                                      </p:to>
                                    </p:set>
                                    <p:animEffect transition="in" filter="randombar(horizontal)">
                                      <p:cBhvr>
                                        <p:cTn id="63"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330" y="2086764"/>
            <a:ext cx="7595625" cy="763600"/>
          </a:xfrm>
        </p:spPr>
        <p:txBody>
          <a:bodyPr/>
          <a:lstStyle/>
          <a:p>
            <a:r>
              <a:rPr lang="en-US" sz="6400" dirty="0"/>
              <a:t>Assessment Core</a:t>
            </a:r>
            <a:endParaRPr lang="en-US" sz="6400" dirty="0"/>
          </a:p>
        </p:txBody>
      </p:sp>
      <p:sp>
        <p:nvSpPr>
          <p:cNvPr id="3" name="Subtitle 2"/>
          <p:cNvSpPr>
            <a:spLocks noGrp="1"/>
          </p:cNvSpPr>
          <p:nvPr>
            <p:ph type="body" idx="1"/>
          </p:nvPr>
        </p:nvSpPr>
        <p:spPr>
          <a:xfrm>
            <a:off x="2202635" y="3429001"/>
            <a:ext cx="7541911" cy="2635895"/>
          </a:xfrm>
        </p:spPr>
        <p:txBody>
          <a:bodyPr/>
          <a:lstStyle/>
          <a:p>
            <a:pPr marL="152396" indent="0">
              <a:buNone/>
            </a:pPr>
            <a:r>
              <a:rPr lang="en-US" dirty="0" smtClean="0"/>
              <a:t>Jill Heathcock PT, PhD – Associate Professor</a:t>
            </a:r>
          </a:p>
          <a:p>
            <a:pPr marL="152396" indent="0">
              <a:buNone/>
            </a:pPr>
            <a:r>
              <a:rPr lang="en-US" dirty="0" smtClean="0"/>
              <a:t>Amy Darragh OTR/L, PhD – Associate Professor</a:t>
            </a:r>
          </a:p>
          <a:p>
            <a:pPr marL="152396" indent="0">
              <a:buNone/>
            </a:pPr>
            <a:r>
              <a:rPr lang="en-US" dirty="0" smtClean="0"/>
              <a:t>Thais Cabral OT, PhD – Post Doctoral Fellow</a:t>
            </a:r>
          </a:p>
          <a:p>
            <a:pPr marL="152396" indent="0">
              <a:buNone/>
            </a:pPr>
            <a:endParaRPr lang="en-US" dirty="0"/>
          </a:p>
          <a:p>
            <a:pPr marL="152396" indent="0">
              <a:buNone/>
            </a:pPr>
            <a:r>
              <a:rPr lang="en-US" dirty="0" smtClean="0"/>
              <a:t>The Ohio State University</a:t>
            </a:r>
          </a:p>
        </p:txBody>
      </p:sp>
    </p:spTree>
    <p:extLst>
      <p:ext uri="{BB962C8B-B14F-4D97-AF65-F5344CB8AC3E}">
        <p14:creationId xmlns:p14="http://schemas.microsoft.com/office/powerpoint/2010/main" val="2004357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a:t>
            </a:r>
            <a:endParaRPr lang="en-US" dirty="0"/>
          </a:p>
        </p:txBody>
      </p:sp>
      <p:sp>
        <p:nvSpPr>
          <p:cNvPr id="3" name="Text Placeholder 2"/>
          <p:cNvSpPr>
            <a:spLocks noGrp="1"/>
          </p:cNvSpPr>
          <p:nvPr>
            <p:ph type="body" idx="1"/>
          </p:nvPr>
        </p:nvSpPr>
        <p:spPr/>
        <p:txBody>
          <a:bodyPr/>
          <a:lstStyle/>
          <a:p>
            <a:r>
              <a:rPr lang="en-US" dirty="0" smtClean="0"/>
              <a:t>Emerging Behaviors Scale</a:t>
            </a:r>
          </a:p>
          <a:p>
            <a:pPr lvl="1"/>
            <a:r>
              <a:rPr lang="en-US" dirty="0" smtClean="0"/>
              <a:t>Bayley Scales of Infant Development (Bayley-III)</a:t>
            </a:r>
          </a:p>
          <a:p>
            <a:pPr lvl="1"/>
            <a:r>
              <a:rPr lang="en-US" dirty="0" smtClean="0"/>
              <a:t>Gross Motor Function Measure-66 (GMFM-66)</a:t>
            </a:r>
          </a:p>
          <a:p>
            <a:pPr lvl="1"/>
            <a:r>
              <a:rPr lang="en-US" dirty="0" smtClean="0"/>
              <a:t>Mini Assisting Hand Assessment (mini-AHA)</a:t>
            </a:r>
          </a:p>
          <a:p>
            <a:pPr lvl="1"/>
            <a:endParaRPr lang="en-US" dirty="0"/>
          </a:p>
          <a:p>
            <a:pPr lvl="1"/>
            <a:r>
              <a:rPr lang="en-US" dirty="0" smtClean="0"/>
              <a:t>Time points</a:t>
            </a:r>
          </a:p>
          <a:p>
            <a:pPr lvl="2"/>
            <a:r>
              <a:rPr lang="en-US" dirty="0" smtClean="0"/>
              <a:t>Pre-treatment, Post treatment 1 month, Post-treatment 6 months</a:t>
            </a:r>
            <a:endParaRPr lang="en-US" dirty="0"/>
          </a:p>
        </p:txBody>
      </p:sp>
    </p:spTree>
    <p:extLst>
      <p:ext uri="{BB962C8B-B14F-4D97-AF65-F5344CB8AC3E}">
        <p14:creationId xmlns:p14="http://schemas.microsoft.com/office/powerpoint/2010/main" val="3840109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Blinded Assessors</a:t>
            </a:r>
            <a:endParaRPr lang="en-US" dirty="0"/>
          </a:p>
        </p:txBody>
      </p:sp>
      <p:sp>
        <p:nvSpPr>
          <p:cNvPr id="3" name="Text Placeholder 2"/>
          <p:cNvSpPr>
            <a:spLocks noGrp="1"/>
          </p:cNvSpPr>
          <p:nvPr>
            <p:ph type="body" idx="1"/>
          </p:nvPr>
        </p:nvSpPr>
        <p:spPr/>
        <p:txBody>
          <a:bodyPr/>
          <a:lstStyle/>
          <a:p>
            <a:r>
              <a:rPr lang="en-US" dirty="0" smtClean="0"/>
              <a:t>Complete the outcome measures</a:t>
            </a:r>
          </a:p>
          <a:p>
            <a:pPr lvl="1"/>
            <a:r>
              <a:rPr lang="en-US" dirty="0"/>
              <a:t>Emerging Behaviors </a:t>
            </a:r>
            <a:r>
              <a:rPr lang="en-US" dirty="0" smtClean="0"/>
              <a:t>Scale – partial, confirmed centrally  </a:t>
            </a:r>
            <a:endParaRPr lang="en-US" dirty="0"/>
          </a:p>
          <a:p>
            <a:pPr lvl="1"/>
            <a:r>
              <a:rPr lang="en-US" dirty="0"/>
              <a:t>Bayley Scales of Infant Development (Bayley-III</a:t>
            </a:r>
            <a:r>
              <a:rPr lang="en-US" dirty="0" smtClean="0"/>
              <a:t>) – full, with modifications for R + L on FM subscale</a:t>
            </a:r>
            <a:endParaRPr lang="en-US" dirty="0"/>
          </a:p>
          <a:p>
            <a:pPr lvl="1"/>
            <a:r>
              <a:rPr lang="en-US" dirty="0"/>
              <a:t>Gross Motor Function Measure-66 (GMFM-66</a:t>
            </a:r>
            <a:r>
              <a:rPr lang="en-US" dirty="0" smtClean="0"/>
              <a:t>) – full </a:t>
            </a:r>
            <a:endParaRPr lang="en-US" dirty="0"/>
          </a:p>
          <a:p>
            <a:pPr lvl="1"/>
            <a:r>
              <a:rPr lang="en-US" dirty="0"/>
              <a:t>Mini Assisting Hand Assessment (mini-AHA</a:t>
            </a:r>
            <a:r>
              <a:rPr lang="en-US" dirty="0" smtClean="0"/>
              <a:t>) – administer the play session, scored centrally. </a:t>
            </a:r>
          </a:p>
          <a:p>
            <a:pPr lvl="2"/>
            <a:r>
              <a:rPr lang="en-US" dirty="0" smtClean="0"/>
              <a:t>All sessions are videotaped and transfer to the OSU </a:t>
            </a:r>
          </a:p>
          <a:p>
            <a:pPr lvl="2"/>
            <a:r>
              <a:rPr lang="en-US" dirty="0" smtClean="0"/>
              <a:t>IACQUIRE computer, tripod</a:t>
            </a:r>
            <a:endParaRPr lang="en-US" dirty="0"/>
          </a:p>
          <a:p>
            <a:endParaRPr lang="en-US" dirty="0"/>
          </a:p>
        </p:txBody>
      </p:sp>
    </p:spTree>
    <p:extLst>
      <p:ext uri="{BB962C8B-B14F-4D97-AF65-F5344CB8AC3E}">
        <p14:creationId xmlns:p14="http://schemas.microsoft.com/office/powerpoint/2010/main" val="1249949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Blinded Assessors</a:t>
            </a:r>
            <a:endParaRPr lang="en-US" dirty="0"/>
          </a:p>
        </p:txBody>
      </p:sp>
      <p:sp>
        <p:nvSpPr>
          <p:cNvPr id="3" name="Text Placeholder 2"/>
          <p:cNvSpPr>
            <a:spLocks noGrp="1"/>
          </p:cNvSpPr>
          <p:nvPr>
            <p:ph type="body" idx="1"/>
          </p:nvPr>
        </p:nvSpPr>
        <p:spPr>
          <a:xfrm>
            <a:off x="239331" y="1211016"/>
            <a:ext cx="11360800" cy="4555200"/>
          </a:xfrm>
        </p:spPr>
        <p:txBody>
          <a:bodyPr/>
          <a:lstStyle/>
          <a:p>
            <a:r>
              <a:rPr lang="en-US" dirty="0" smtClean="0"/>
              <a:t>PT, OT, developmental psychology, psychologists, person with experience conducting evaluation with children</a:t>
            </a:r>
          </a:p>
          <a:p>
            <a:r>
              <a:rPr lang="en-US" dirty="0" smtClean="0"/>
              <a:t>Preferably with age range or some assessment</a:t>
            </a:r>
          </a:p>
          <a:p>
            <a:r>
              <a:rPr lang="en-US" dirty="0" smtClean="0"/>
              <a:t>*</a:t>
            </a:r>
            <a:r>
              <a:rPr lang="en-US" b="1" dirty="0" smtClean="0"/>
              <a:t>not</a:t>
            </a:r>
            <a:r>
              <a:rPr lang="en-US" dirty="0" smtClean="0"/>
              <a:t> the treating therapist or study coordinator* (maintain blinding is the goal)</a:t>
            </a:r>
          </a:p>
          <a:p>
            <a:r>
              <a:rPr lang="en-US" dirty="0" smtClean="0"/>
              <a:t>Each site = 2 blinded assessors</a:t>
            </a:r>
          </a:p>
          <a:p>
            <a:r>
              <a:rPr lang="en-US" dirty="0" smtClean="0"/>
              <a:t>Attend training, achieve and maintain &gt;85% reliability on tools</a:t>
            </a:r>
          </a:p>
          <a:p>
            <a:pPr lvl="1"/>
            <a:r>
              <a:rPr lang="en-US" dirty="0" smtClean="0"/>
              <a:t>Prior Study (June)</a:t>
            </a:r>
          </a:p>
          <a:p>
            <a:pPr lvl="1"/>
            <a:r>
              <a:rPr lang="en-US" dirty="0" smtClean="0"/>
              <a:t>Web-based training with Assessment Core (July)</a:t>
            </a:r>
          </a:p>
          <a:p>
            <a:pPr lvl="1"/>
            <a:r>
              <a:rPr lang="en-US" dirty="0" smtClean="0"/>
              <a:t>Score videos for </a:t>
            </a:r>
            <a:r>
              <a:rPr lang="en-US" dirty="0"/>
              <a:t>reliability</a:t>
            </a:r>
            <a:endParaRPr lang="en-US" dirty="0" smtClean="0"/>
          </a:p>
          <a:p>
            <a:pPr lvl="1"/>
            <a:r>
              <a:rPr lang="en-US" dirty="0" smtClean="0"/>
              <a:t>Send back to assessment core a child/assessor interaction + score</a:t>
            </a:r>
          </a:p>
          <a:p>
            <a:pPr lvl="2"/>
            <a:r>
              <a:rPr lang="en-US" dirty="0" smtClean="0"/>
              <a:t>Administration and score (hemiparesis preferred)</a:t>
            </a:r>
          </a:p>
          <a:p>
            <a:pPr lvl="1"/>
            <a:r>
              <a:rPr lang="en-US" dirty="0" smtClean="0"/>
              <a:t>Yearly reliability checks to avoid and correct drift</a:t>
            </a:r>
            <a:endParaRPr lang="en-US" dirty="0"/>
          </a:p>
        </p:txBody>
      </p:sp>
    </p:spTree>
    <p:extLst>
      <p:ext uri="{BB962C8B-B14F-4D97-AF65-F5344CB8AC3E}">
        <p14:creationId xmlns:p14="http://schemas.microsoft.com/office/powerpoint/2010/main" val="2956323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00" y="2111833"/>
            <a:ext cx="11360800" cy="1617600"/>
          </a:xfrm>
          <a:prstGeom prst="rect">
            <a:avLst/>
          </a:prstGeom>
        </p:spPr>
        <p:txBody>
          <a:bodyPr spcFirstLastPara="1" wrap="square" lIns="121900" tIns="121900" rIns="121900" bIns="121900" anchor="b" anchorCtr="0">
            <a:noAutofit/>
          </a:bodyPr>
          <a:lstStyle/>
          <a:p>
            <a:r>
              <a:rPr lang="en" dirty="0">
                <a:latin typeface="Impact"/>
                <a:ea typeface="Impact"/>
                <a:cs typeface="Impact"/>
                <a:sym typeface="Impact"/>
              </a:rPr>
              <a:t>Parent </a:t>
            </a:r>
            <a:r>
              <a:rPr lang="en" dirty="0" smtClean="0">
                <a:latin typeface="Impact"/>
                <a:ea typeface="Impact"/>
                <a:cs typeface="Impact"/>
                <a:sym typeface="Impact"/>
              </a:rPr>
              <a:t>Outcome Measures</a:t>
            </a:r>
            <a:endParaRPr dirty="0">
              <a:latin typeface="Impact"/>
              <a:ea typeface="Impact"/>
              <a:cs typeface="Impact"/>
              <a:sym typeface="Impact"/>
            </a:endParaRPr>
          </a:p>
        </p:txBody>
      </p:sp>
      <p:pic>
        <p:nvPicPr>
          <p:cNvPr id="55" name="Google Shape;55;p13"/>
          <p:cNvPicPr preferRelativeResize="0"/>
          <p:nvPr/>
        </p:nvPicPr>
        <p:blipFill>
          <a:blip r:embed="rId3">
            <a:alphaModFix/>
          </a:blip>
          <a:stretch>
            <a:fillRect/>
          </a:stretch>
        </p:blipFill>
        <p:spPr>
          <a:xfrm>
            <a:off x="3465701" y="1349834"/>
            <a:ext cx="5025167" cy="1133167"/>
          </a:xfrm>
          <a:prstGeom prst="rect">
            <a:avLst/>
          </a:prstGeom>
          <a:noFill/>
          <a:ln>
            <a:noFill/>
          </a:ln>
        </p:spPr>
      </p:pic>
    </p:spTree>
    <p:extLst>
      <p:ext uri="{BB962C8B-B14F-4D97-AF65-F5344CB8AC3E}">
        <p14:creationId xmlns:p14="http://schemas.microsoft.com/office/powerpoint/2010/main" val="1577890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83796" y="275315"/>
            <a:ext cx="11360800" cy="763600"/>
          </a:xfrm>
          <a:prstGeom prst="rect">
            <a:avLst/>
          </a:prstGeom>
        </p:spPr>
        <p:txBody>
          <a:bodyPr spcFirstLastPara="1" wrap="square" lIns="121900" tIns="121900" rIns="121900" bIns="121900" anchor="t" anchorCtr="0">
            <a:noAutofit/>
          </a:bodyPr>
          <a:lstStyle/>
          <a:p>
            <a:pPr algn="ctr"/>
            <a:r>
              <a:rPr lang="en" sz="5333" b="1" dirty="0">
                <a:solidFill>
                  <a:schemeClr val="tx1"/>
                </a:solidFill>
                <a:latin typeface="Arial" panose="020B0604020202020204" pitchFamily="34" charset="0"/>
                <a:ea typeface="Impact"/>
                <a:cs typeface="Arial" panose="020B0604020202020204" pitchFamily="34" charset="0"/>
                <a:sym typeface="Impact"/>
              </a:rPr>
              <a:t>Parent Measures</a:t>
            </a:r>
            <a:endParaRPr sz="5333" b="1" dirty="0">
              <a:solidFill>
                <a:schemeClr val="tx1"/>
              </a:solidFill>
              <a:latin typeface="Arial" panose="020B0604020202020204" pitchFamily="34" charset="0"/>
              <a:ea typeface="Impact"/>
              <a:cs typeface="Arial" panose="020B0604020202020204" pitchFamily="34" charset="0"/>
              <a:sym typeface="Impact"/>
            </a:endParaRPr>
          </a:p>
        </p:txBody>
      </p:sp>
      <p:sp>
        <p:nvSpPr>
          <p:cNvPr id="61" name="Google Shape;61;p14"/>
          <p:cNvSpPr txBox="1">
            <a:spLocks noGrp="1"/>
          </p:cNvSpPr>
          <p:nvPr>
            <p:ph type="body" idx="1"/>
          </p:nvPr>
        </p:nvSpPr>
        <p:spPr>
          <a:xfrm>
            <a:off x="517035" y="1038915"/>
            <a:ext cx="11494736" cy="5640181"/>
          </a:xfrm>
          <a:prstGeom prst="rect">
            <a:avLst/>
          </a:prstGeom>
        </p:spPr>
        <p:txBody>
          <a:bodyPr spcFirstLastPara="1" wrap="square" lIns="121900" tIns="121900" rIns="121900" bIns="121900" anchor="t" anchorCtr="0">
            <a:noAutofit/>
          </a:bodyPr>
          <a:lstStyle/>
          <a:p>
            <a:pPr marL="101597" indent="0">
              <a:lnSpc>
                <a:spcPct val="100000"/>
              </a:lnSpc>
              <a:buClr>
                <a:schemeClr val="dk1"/>
              </a:buClr>
              <a:buSzPts val="2400"/>
              <a:buNone/>
            </a:pPr>
            <a:r>
              <a:rPr lang="en" sz="3200" dirty="0">
                <a:solidFill>
                  <a:schemeClr val="dk1"/>
                </a:solidFill>
              </a:rPr>
              <a:t>Parent Report</a:t>
            </a:r>
          </a:p>
          <a:p>
            <a:pPr marL="101597" indent="0" defTabSz="838179">
              <a:lnSpc>
                <a:spcPct val="100000"/>
              </a:lnSpc>
              <a:buClr>
                <a:schemeClr val="dk1"/>
              </a:buClr>
              <a:buSzPts val="2400"/>
              <a:buNone/>
            </a:pPr>
            <a:r>
              <a:rPr lang="en" sz="3200" dirty="0">
                <a:solidFill>
                  <a:schemeClr val="dk1"/>
                </a:solidFill>
              </a:rPr>
              <a:t>	</a:t>
            </a:r>
            <a:r>
              <a:rPr lang="en" sz="2667" dirty="0">
                <a:solidFill>
                  <a:schemeClr val="dk1"/>
                </a:solidFill>
              </a:rPr>
              <a:t>Infant Motor </a:t>
            </a:r>
            <a:r>
              <a:rPr lang="en" sz="2667" dirty="0">
                <a:solidFill>
                  <a:schemeClr val="tx1"/>
                </a:solidFill>
              </a:rPr>
              <a:t>Activity Log</a:t>
            </a:r>
          </a:p>
          <a:p>
            <a:pPr marL="101597" indent="0">
              <a:lnSpc>
                <a:spcPct val="100000"/>
              </a:lnSpc>
              <a:buClr>
                <a:schemeClr val="dk1"/>
              </a:buClr>
              <a:buSzPts val="2400"/>
              <a:buNone/>
              <a:tabLst>
                <a:tab pos="838179" algn="l"/>
              </a:tabLst>
            </a:pPr>
            <a:r>
              <a:rPr lang="en-US" sz="2667" dirty="0">
                <a:solidFill>
                  <a:schemeClr val="tx1"/>
                </a:solidFill>
              </a:rPr>
              <a:t>	MacArthur </a:t>
            </a:r>
            <a:r>
              <a:rPr lang="en-US" sz="2667" dirty="0">
                <a:solidFill>
                  <a:schemeClr val="tx1"/>
                </a:solidFill>
              </a:rPr>
              <a:t>Bates Communicative Development Inventories (CDI-III</a:t>
            </a:r>
            <a:r>
              <a:rPr lang="en-US" sz="2667" dirty="0">
                <a:solidFill>
                  <a:schemeClr val="tx1"/>
                </a:solidFill>
              </a:rPr>
              <a:t>) </a:t>
            </a:r>
            <a:endParaRPr sz="2667" dirty="0">
              <a:solidFill>
                <a:schemeClr val="tx1"/>
              </a:solidFill>
            </a:endParaRPr>
          </a:p>
          <a:p>
            <a:pPr marL="0" indent="0" defTabSz="838179">
              <a:lnSpc>
                <a:spcPct val="100000"/>
              </a:lnSpc>
              <a:buNone/>
            </a:pPr>
            <a:r>
              <a:rPr lang="en-US" sz="2667" dirty="0">
                <a:solidFill>
                  <a:schemeClr val="dk1"/>
                </a:solidFill>
              </a:rPr>
              <a:t>	</a:t>
            </a:r>
            <a:endParaRPr sz="2667" dirty="0">
              <a:solidFill>
                <a:schemeClr val="dk1"/>
              </a:solidFill>
            </a:endParaRPr>
          </a:p>
          <a:p>
            <a:pPr marL="0" indent="0">
              <a:lnSpc>
                <a:spcPct val="100000"/>
              </a:lnSpc>
              <a:buNone/>
            </a:pPr>
            <a:endParaRPr sz="3200" dirty="0">
              <a:solidFill>
                <a:schemeClr val="dk1"/>
              </a:solidFill>
            </a:endParaRPr>
          </a:p>
          <a:p>
            <a:pPr marL="228594" indent="0" algn="ctr">
              <a:lnSpc>
                <a:spcPct val="100000"/>
              </a:lnSpc>
              <a:buClr>
                <a:schemeClr val="dk1"/>
              </a:buClr>
              <a:buSzPts val="1100"/>
              <a:buNone/>
            </a:pPr>
            <a:endParaRPr sz="3200" dirty="0">
              <a:solidFill>
                <a:srgbClr val="FF0000"/>
              </a:solidFill>
              <a:latin typeface="Lobster"/>
              <a:ea typeface="Lobster"/>
              <a:cs typeface="Lobster"/>
              <a:sym typeface="Lobster"/>
            </a:endParaRPr>
          </a:p>
        </p:txBody>
      </p:sp>
    </p:spTree>
    <p:extLst>
      <p:ext uri="{BB962C8B-B14F-4D97-AF65-F5344CB8AC3E}">
        <p14:creationId xmlns:p14="http://schemas.microsoft.com/office/powerpoint/2010/main" val="2183497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349527"/>
            <a:ext cx="11360800" cy="763600"/>
          </a:xfrm>
          <a:prstGeom prst="rect">
            <a:avLst/>
          </a:prstGeom>
        </p:spPr>
        <p:txBody>
          <a:bodyPr spcFirstLastPara="1" wrap="square" lIns="121900" tIns="121900" rIns="121900" bIns="121900" anchor="t" anchorCtr="0">
            <a:noAutofit/>
          </a:bodyPr>
          <a:lstStyle/>
          <a:p>
            <a:pPr algn="ctr"/>
            <a:r>
              <a:rPr lang="en" sz="5333" b="1" dirty="0">
                <a:solidFill>
                  <a:schemeClr val="tx1"/>
                </a:solidFill>
                <a:latin typeface="Arial" panose="020B0604020202020204" pitchFamily="34" charset="0"/>
                <a:ea typeface="Impact"/>
                <a:cs typeface="Arial" panose="020B0604020202020204" pitchFamily="34" charset="0"/>
                <a:sym typeface="Impact"/>
              </a:rPr>
              <a:t>I-MAL</a:t>
            </a:r>
            <a:endParaRPr sz="5333" b="1" dirty="0">
              <a:solidFill>
                <a:schemeClr val="tx1"/>
              </a:solidFill>
              <a:latin typeface="Arial" panose="020B0604020202020204" pitchFamily="34" charset="0"/>
              <a:ea typeface="Impact"/>
              <a:cs typeface="Arial" panose="020B0604020202020204" pitchFamily="34" charset="0"/>
              <a:sym typeface="Impact"/>
            </a:endParaRPr>
          </a:p>
        </p:txBody>
      </p:sp>
      <p:sp>
        <p:nvSpPr>
          <p:cNvPr id="61" name="Google Shape;61;p14"/>
          <p:cNvSpPr txBox="1">
            <a:spLocks noGrp="1"/>
          </p:cNvSpPr>
          <p:nvPr>
            <p:ph type="body" idx="1"/>
          </p:nvPr>
        </p:nvSpPr>
        <p:spPr>
          <a:xfrm>
            <a:off x="415600" y="1356967"/>
            <a:ext cx="11188467" cy="4854955"/>
          </a:xfrm>
          <a:prstGeom prst="rect">
            <a:avLst/>
          </a:prstGeom>
        </p:spPr>
        <p:txBody>
          <a:bodyPr spcFirstLastPara="1" wrap="square" lIns="121900" tIns="121900" rIns="121900" bIns="121900" anchor="t" anchorCtr="0">
            <a:noAutofit/>
          </a:bodyPr>
          <a:lstStyle/>
          <a:p>
            <a:pPr marL="0" indent="0">
              <a:lnSpc>
                <a:spcPct val="100000"/>
              </a:lnSpc>
              <a:buNone/>
            </a:pPr>
            <a:r>
              <a:rPr lang="en-US" sz="2667" dirty="0">
                <a:solidFill>
                  <a:schemeClr val="tx1"/>
                </a:solidFill>
              </a:rPr>
              <a:t>Evaluates the infant’s frequency and quality of affected UE movement in everyday tasks. </a:t>
            </a:r>
            <a:endParaRPr lang="en-US" sz="2667" dirty="0">
              <a:solidFill>
                <a:schemeClr val="tx1"/>
              </a:solidFill>
            </a:endParaRPr>
          </a:p>
          <a:p>
            <a:pPr marL="0" indent="0">
              <a:lnSpc>
                <a:spcPct val="100000"/>
              </a:lnSpc>
              <a:buNone/>
            </a:pPr>
            <a:endParaRPr lang="en-US" sz="2667" dirty="0">
              <a:solidFill>
                <a:schemeClr val="tx1"/>
              </a:solidFill>
            </a:endParaRPr>
          </a:p>
          <a:p>
            <a:pPr marL="0" indent="0">
              <a:lnSpc>
                <a:spcPct val="100000"/>
              </a:lnSpc>
              <a:buNone/>
            </a:pPr>
            <a:r>
              <a:rPr lang="en-US" sz="2667" dirty="0">
                <a:solidFill>
                  <a:schemeClr val="tx1"/>
                </a:solidFill>
              </a:rPr>
              <a:t>Collected at Pre, Post, 6 </a:t>
            </a:r>
            <a:r>
              <a:rPr lang="en-US" sz="2667" dirty="0" err="1">
                <a:solidFill>
                  <a:schemeClr val="tx1"/>
                </a:solidFill>
              </a:rPr>
              <a:t>mos</a:t>
            </a:r>
            <a:endParaRPr lang="en-US" sz="2667" dirty="0">
              <a:solidFill>
                <a:schemeClr val="tx1"/>
              </a:solidFill>
            </a:endParaRPr>
          </a:p>
          <a:p>
            <a:pPr marL="0" indent="0">
              <a:lnSpc>
                <a:spcPct val="100000"/>
              </a:lnSpc>
              <a:buNone/>
            </a:pPr>
            <a:endParaRPr lang="en-US" sz="2667" dirty="0">
              <a:solidFill>
                <a:schemeClr val="tx1"/>
              </a:solidFill>
              <a:latin typeface="Arial" panose="020B0604020202020204" pitchFamily="34" charset="0"/>
              <a:ea typeface="Lobster"/>
              <a:cs typeface="Arial" panose="020B0604020202020204" pitchFamily="34" charset="0"/>
              <a:sym typeface="Lobster"/>
            </a:endParaRPr>
          </a:p>
          <a:p>
            <a:pPr marL="0" indent="0">
              <a:lnSpc>
                <a:spcPct val="100000"/>
              </a:lnSpc>
              <a:buNone/>
            </a:pPr>
            <a:r>
              <a:rPr lang="en-US" sz="2667" dirty="0">
                <a:solidFill>
                  <a:schemeClr val="tx1"/>
                </a:solidFill>
              </a:rPr>
              <a:t>Parent rates how often (never-always) &amp; how well (poor-normal) child uses affected-UE for 20 infant arm/hand tasks. </a:t>
            </a:r>
            <a:endParaRPr lang="en-US" sz="2667" dirty="0">
              <a:solidFill>
                <a:schemeClr val="tx1"/>
              </a:solidFill>
            </a:endParaRPr>
          </a:p>
          <a:p>
            <a:pPr marL="0" indent="0">
              <a:lnSpc>
                <a:spcPct val="100000"/>
              </a:lnSpc>
              <a:buNone/>
            </a:pPr>
            <a:endParaRPr lang="en-US" sz="2667" dirty="0">
              <a:solidFill>
                <a:schemeClr val="tx1"/>
              </a:solidFill>
            </a:endParaRPr>
          </a:p>
          <a:p>
            <a:pPr marL="0" indent="0">
              <a:lnSpc>
                <a:spcPct val="100000"/>
              </a:lnSpc>
              <a:buNone/>
            </a:pPr>
            <a:r>
              <a:rPr lang="en-US" sz="2667" dirty="0">
                <a:solidFill>
                  <a:schemeClr val="tx1"/>
                </a:solidFill>
              </a:rPr>
              <a:t>Sample items: Hold </a:t>
            </a:r>
            <a:r>
              <a:rPr lang="en-US" sz="2667" dirty="0">
                <a:solidFill>
                  <a:schemeClr val="tx1"/>
                </a:solidFill>
              </a:rPr>
              <a:t>a </a:t>
            </a:r>
            <a:r>
              <a:rPr lang="en-US" sz="2667" dirty="0">
                <a:solidFill>
                  <a:schemeClr val="tx1"/>
                </a:solidFill>
              </a:rPr>
              <a:t>bottle/cup, </a:t>
            </a:r>
            <a:r>
              <a:rPr lang="en-US" sz="2667" dirty="0">
                <a:solidFill>
                  <a:schemeClr val="tx1"/>
                </a:solidFill>
              </a:rPr>
              <a:t>Eat finger </a:t>
            </a:r>
            <a:r>
              <a:rPr lang="en-US" sz="2667" dirty="0">
                <a:solidFill>
                  <a:schemeClr val="tx1"/>
                </a:solidFill>
              </a:rPr>
              <a:t>foods, Pick </a:t>
            </a:r>
            <a:r>
              <a:rPr lang="en-US" sz="2667" dirty="0">
                <a:solidFill>
                  <a:schemeClr val="tx1"/>
                </a:solidFill>
              </a:rPr>
              <a:t>up a cylindrical object (e.g., crayon, marker, bottle, cup, or rattle).</a:t>
            </a:r>
            <a:endParaRPr lang="en-US" sz="2667" dirty="0">
              <a:solidFill>
                <a:schemeClr val="tx1"/>
              </a:solidFill>
              <a:latin typeface="Arial" panose="020B0604020202020204" pitchFamily="34" charset="0"/>
              <a:ea typeface="Lobster"/>
              <a:cs typeface="Arial" panose="020B0604020202020204" pitchFamily="34" charset="0"/>
              <a:sym typeface="Lobster"/>
            </a:endParaRPr>
          </a:p>
          <a:p>
            <a:pPr marL="0" indent="0">
              <a:lnSpc>
                <a:spcPct val="100000"/>
              </a:lnSpc>
              <a:buNone/>
            </a:pPr>
            <a:endParaRPr sz="3200" dirty="0">
              <a:solidFill>
                <a:schemeClr val="tx1"/>
              </a:solidFill>
              <a:latin typeface="Arial" panose="020B0604020202020204" pitchFamily="34" charset="0"/>
              <a:ea typeface="Lobster"/>
              <a:cs typeface="Arial" panose="020B0604020202020204" pitchFamily="34" charset="0"/>
              <a:sym typeface="Lobster"/>
            </a:endParaRPr>
          </a:p>
        </p:txBody>
      </p:sp>
    </p:spTree>
    <p:extLst>
      <p:ext uri="{BB962C8B-B14F-4D97-AF65-F5344CB8AC3E}">
        <p14:creationId xmlns:p14="http://schemas.microsoft.com/office/powerpoint/2010/main" val="53579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520"/>
            <a:ext cx="11704320" cy="1787209"/>
          </a:xfrm>
        </p:spPr>
        <p:txBody>
          <a:bodyPr/>
          <a:lstStyle/>
          <a:p>
            <a:pPr>
              <a:lnSpc>
                <a:spcPct val="100000"/>
              </a:lnSpc>
            </a:pPr>
            <a:r>
              <a:rPr lang="en-US" dirty="0" smtClean="0">
                <a:solidFill>
                  <a:srgbClr val="002060"/>
                </a:solidFill>
                <a:latin typeface="Arial" panose="020B0604020202020204" pitchFamily="34" charset="0"/>
                <a:cs typeface="Arial" panose="020B0604020202020204" pitchFamily="34" charset="0"/>
              </a:rPr>
              <a:t>The primary locations of the 12 I-ACQUIRE Sites</a:t>
            </a:r>
            <a:r>
              <a:rPr lang="en-US" dirty="0" smtClean="0">
                <a:solidFill>
                  <a:srgbClr val="0070C0"/>
                </a:solidFill>
                <a:latin typeface="Arial" panose="020B0604020202020204" pitchFamily="34" charset="0"/>
                <a:cs typeface="Arial" panose="020B0604020202020204" pitchFamily="34" charset="0"/>
              </a:rPr>
              <a:t/>
            </a:r>
            <a:br>
              <a:rPr lang="en-US" dirty="0" smtClean="0">
                <a:solidFill>
                  <a:srgbClr val="0070C0"/>
                </a:solidFill>
                <a:latin typeface="Arial" panose="020B0604020202020204" pitchFamily="34" charset="0"/>
                <a:cs typeface="Arial" panose="020B0604020202020204" pitchFamily="34" charset="0"/>
              </a:rPr>
            </a:br>
            <a:endParaRPr lang="en-US" i="1" dirty="0">
              <a:solidFill>
                <a:srgbClr val="7A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03120" y="1412240"/>
            <a:ext cx="8128000" cy="5516879"/>
          </a:xfrm>
        </p:spPr>
        <p:txBody>
          <a:bodyPr>
            <a:normAutofit/>
          </a:bodyPr>
          <a:lstStyle/>
          <a:p>
            <a:pPr marL="0" indent="0">
              <a:buNone/>
            </a:pPr>
            <a:r>
              <a:rPr lang="en-US" sz="3200" b="0" dirty="0" smtClean="0">
                <a:latin typeface="Arial" panose="020B0604020202020204" pitchFamily="34" charset="0"/>
                <a:cs typeface="Arial" panose="020B0604020202020204" pitchFamily="34" charset="0"/>
              </a:rPr>
              <a:t>Ann Arbor	                     Atlanta</a:t>
            </a:r>
          </a:p>
          <a:p>
            <a:pPr marL="0" indent="0">
              <a:buNone/>
            </a:pPr>
            <a:r>
              <a:rPr lang="en-US" sz="3200" b="0" dirty="0" smtClean="0">
                <a:latin typeface="Arial" panose="020B0604020202020204" pitchFamily="34" charset="0"/>
                <a:cs typeface="Arial" panose="020B0604020202020204" pitchFamily="34" charset="0"/>
              </a:rPr>
              <a:t>Baltimore	                     Boston                  </a:t>
            </a:r>
          </a:p>
          <a:p>
            <a:pPr marL="0" indent="0">
              <a:buNone/>
            </a:pPr>
            <a:r>
              <a:rPr lang="en-US" sz="3200" b="0" dirty="0" smtClean="0">
                <a:latin typeface="Arial" panose="020B0604020202020204" pitchFamily="34" charset="0"/>
                <a:cs typeface="Arial" panose="020B0604020202020204" pitchFamily="34" charset="0"/>
              </a:rPr>
              <a:t>Chicago                         Cincinnati	</a:t>
            </a:r>
          </a:p>
          <a:p>
            <a:pPr marL="0" indent="0">
              <a:buNone/>
            </a:pPr>
            <a:r>
              <a:rPr lang="en-US" sz="3200" b="0" dirty="0" smtClean="0">
                <a:latin typeface="Arial" panose="020B0604020202020204" pitchFamily="34" charset="0"/>
                <a:cs typeface="Arial" panose="020B0604020202020204" pitchFamily="34" charset="0"/>
              </a:rPr>
              <a:t>Columbus                      Houston	</a:t>
            </a:r>
          </a:p>
          <a:p>
            <a:pPr marL="0" indent="0">
              <a:buNone/>
            </a:pPr>
            <a:r>
              <a:rPr lang="en-US" sz="3200" b="0" dirty="0" smtClean="0">
                <a:latin typeface="Arial" panose="020B0604020202020204" pitchFamily="34" charset="0"/>
                <a:cs typeface="Arial" panose="020B0604020202020204" pitchFamily="34" charset="0"/>
              </a:rPr>
              <a:t>New Haven                    Philadelphia   </a:t>
            </a:r>
          </a:p>
          <a:p>
            <a:pPr marL="0" indent="0">
              <a:buNone/>
            </a:pPr>
            <a:r>
              <a:rPr lang="en-US" sz="3200" b="0" dirty="0" smtClean="0">
                <a:latin typeface="Arial" panose="020B0604020202020204" pitchFamily="34" charset="0"/>
                <a:cs typeface="Arial" panose="020B0604020202020204" pitchFamily="34" charset="0"/>
              </a:rPr>
              <a:t>Roanoke                        San Diego   </a:t>
            </a:r>
          </a:p>
          <a:p>
            <a:pPr marL="0" indent="0">
              <a:buNone/>
            </a:pPr>
            <a:r>
              <a:rPr lang="en-US" sz="1100" b="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69826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317721"/>
            <a:ext cx="11360800" cy="763600"/>
          </a:xfrm>
          <a:prstGeom prst="rect">
            <a:avLst/>
          </a:prstGeom>
        </p:spPr>
        <p:txBody>
          <a:bodyPr spcFirstLastPara="1" wrap="square" lIns="121900" tIns="121900" rIns="121900" bIns="121900" anchor="t" anchorCtr="0">
            <a:noAutofit/>
          </a:bodyPr>
          <a:lstStyle/>
          <a:p>
            <a:pPr lvl="0" algn="ctr"/>
            <a:r>
              <a:rPr lang="en" b="1" dirty="0" smtClean="0">
                <a:solidFill>
                  <a:schemeClr val="tx1"/>
                </a:solidFill>
                <a:latin typeface="Arial" panose="020B0604020202020204" pitchFamily="34" charset="0"/>
                <a:ea typeface="Impact"/>
                <a:cs typeface="Arial" panose="020B0604020202020204" pitchFamily="34" charset="0"/>
                <a:sym typeface="Impact"/>
              </a:rPr>
              <a:t>MacArthur Bates </a:t>
            </a:r>
            <a:r>
              <a:rPr lang="en-US" b="1" dirty="0" smtClean="0"/>
              <a:t>Communicative </a:t>
            </a:r>
            <a:r>
              <a:rPr lang="en-US" b="1" dirty="0"/>
              <a:t>Development Inventories (CDI-III) </a:t>
            </a:r>
            <a:endParaRPr b="1" dirty="0">
              <a:solidFill>
                <a:schemeClr val="tx1"/>
              </a:solidFill>
              <a:latin typeface="Arial" panose="020B0604020202020204" pitchFamily="34" charset="0"/>
              <a:ea typeface="Impact"/>
              <a:cs typeface="Arial" panose="020B0604020202020204" pitchFamily="34" charset="0"/>
              <a:sym typeface="Impact"/>
            </a:endParaRPr>
          </a:p>
        </p:txBody>
      </p:sp>
      <p:sp>
        <p:nvSpPr>
          <p:cNvPr id="61" name="Google Shape;61;p14"/>
          <p:cNvSpPr txBox="1">
            <a:spLocks noGrp="1"/>
          </p:cNvSpPr>
          <p:nvPr>
            <p:ph type="body" idx="1"/>
          </p:nvPr>
        </p:nvSpPr>
        <p:spPr>
          <a:xfrm>
            <a:off x="233240" y="1863201"/>
            <a:ext cx="11958761" cy="4423631"/>
          </a:xfrm>
          <a:prstGeom prst="rect">
            <a:avLst/>
          </a:prstGeom>
        </p:spPr>
        <p:txBody>
          <a:bodyPr spcFirstLastPara="1" wrap="square" lIns="121900" tIns="121900" rIns="121900" bIns="121900" anchor="t" anchorCtr="0">
            <a:noAutofit/>
          </a:bodyPr>
          <a:lstStyle/>
          <a:p>
            <a:pPr marL="0" indent="0">
              <a:lnSpc>
                <a:spcPct val="100000"/>
              </a:lnSpc>
              <a:buNone/>
            </a:pPr>
            <a:r>
              <a:rPr lang="en-US" sz="2667" dirty="0">
                <a:solidFill>
                  <a:schemeClr val="tx1"/>
                </a:solidFill>
              </a:rPr>
              <a:t>Assesses early </a:t>
            </a:r>
            <a:r>
              <a:rPr lang="en-US" sz="2667" dirty="0">
                <a:solidFill>
                  <a:schemeClr val="tx1"/>
                </a:solidFill>
              </a:rPr>
              <a:t>language </a:t>
            </a:r>
            <a:r>
              <a:rPr lang="en-US" sz="2667" dirty="0">
                <a:solidFill>
                  <a:schemeClr val="tx1"/>
                </a:solidFill>
              </a:rPr>
              <a:t>skills in </a:t>
            </a:r>
            <a:r>
              <a:rPr lang="en-US" sz="2667" dirty="0">
                <a:solidFill>
                  <a:schemeClr val="tx1"/>
                </a:solidFill>
              </a:rPr>
              <a:t>infants </a:t>
            </a:r>
            <a:r>
              <a:rPr lang="en-US" sz="2667" dirty="0">
                <a:solidFill>
                  <a:schemeClr val="tx1"/>
                </a:solidFill>
              </a:rPr>
              <a:t>&amp; toddlers:</a:t>
            </a:r>
          </a:p>
          <a:p>
            <a:pPr marL="0" indent="0">
              <a:lnSpc>
                <a:spcPct val="100000"/>
              </a:lnSpc>
              <a:buNone/>
            </a:pPr>
            <a:r>
              <a:rPr lang="en-US" sz="2667" dirty="0">
                <a:solidFill>
                  <a:schemeClr val="tx1"/>
                </a:solidFill>
              </a:rPr>
              <a:t>	</a:t>
            </a:r>
            <a:r>
              <a:rPr lang="en-US" sz="2667" dirty="0">
                <a:solidFill>
                  <a:schemeClr val="tx1"/>
                </a:solidFill>
              </a:rPr>
              <a:t>(</a:t>
            </a:r>
            <a:r>
              <a:rPr lang="en-US" sz="1867" dirty="0">
                <a:solidFill>
                  <a:schemeClr val="tx1"/>
                </a:solidFill>
              </a:rPr>
              <a:t>Comprehension, Vocabulary, Grammatical Skills, Nonverbal Gestures and Actions )</a:t>
            </a:r>
          </a:p>
          <a:p>
            <a:pPr marL="0" indent="0">
              <a:lnSpc>
                <a:spcPct val="100000"/>
              </a:lnSpc>
              <a:buNone/>
            </a:pPr>
            <a:endParaRPr lang="en-US" sz="2667" dirty="0">
              <a:solidFill>
                <a:schemeClr val="tx1"/>
              </a:solidFill>
            </a:endParaRPr>
          </a:p>
          <a:p>
            <a:pPr marL="0" indent="0">
              <a:lnSpc>
                <a:spcPct val="100000"/>
              </a:lnSpc>
              <a:buNone/>
            </a:pPr>
            <a:r>
              <a:rPr lang="en-US" sz="2667" dirty="0">
                <a:solidFill>
                  <a:schemeClr val="tx1"/>
                </a:solidFill>
              </a:rPr>
              <a:t>Collected at Pre, Post, 6-mos</a:t>
            </a:r>
          </a:p>
          <a:p>
            <a:pPr marL="0" indent="0">
              <a:lnSpc>
                <a:spcPct val="100000"/>
              </a:lnSpc>
              <a:buNone/>
            </a:pPr>
            <a:endParaRPr lang="en-US" sz="2667" dirty="0">
              <a:solidFill>
                <a:schemeClr val="tx1"/>
              </a:solidFill>
            </a:endParaRPr>
          </a:p>
          <a:p>
            <a:pPr marL="0" indent="0">
              <a:lnSpc>
                <a:spcPct val="100000"/>
              </a:lnSpc>
              <a:buNone/>
            </a:pPr>
            <a:r>
              <a:rPr lang="en-US" sz="2667" dirty="0">
                <a:solidFill>
                  <a:schemeClr val="tx1"/>
                </a:solidFill>
              </a:rPr>
              <a:t>Available for Infants and Toddlers 8 – 30 months</a:t>
            </a:r>
          </a:p>
          <a:p>
            <a:pPr marL="0" indent="0">
              <a:lnSpc>
                <a:spcPct val="100000"/>
              </a:lnSpc>
              <a:buNone/>
            </a:pPr>
            <a:endParaRPr lang="en-US" sz="2667" dirty="0">
              <a:solidFill>
                <a:schemeClr val="tx1"/>
              </a:solidFill>
            </a:endParaRPr>
          </a:p>
          <a:p>
            <a:pPr marL="0" indent="0">
              <a:lnSpc>
                <a:spcPct val="100000"/>
              </a:lnSpc>
              <a:buNone/>
            </a:pPr>
            <a:r>
              <a:rPr lang="en-US" sz="2667" dirty="0">
                <a:solidFill>
                  <a:schemeClr val="tx1"/>
                </a:solidFill>
              </a:rPr>
              <a:t>Forms can be completed in 20 – 45 minutes</a:t>
            </a:r>
          </a:p>
          <a:p>
            <a:pPr marL="0" indent="0">
              <a:lnSpc>
                <a:spcPct val="100000"/>
              </a:lnSpc>
              <a:buNone/>
            </a:pPr>
            <a:endParaRPr lang="en-US" sz="2667" dirty="0">
              <a:solidFill>
                <a:schemeClr val="tx1"/>
              </a:solidFill>
            </a:endParaRPr>
          </a:p>
          <a:p>
            <a:pPr marL="0" indent="0">
              <a:lnSpc>
                <a:spcPct val="100000"/>
              </a:lnSpc>
              <a:buNone/>
            </a:pPr>
            <a:r>
              <a:rPr lang="en-US" sz="2667" dirty="0">
                <a:solidFill>
                  <a:schemeClr val="tx1"/>
                </a:solidFill>
              </a:rPr>
              <a:t>Parents can complete at home</a:t>
            </a:r>
          </a:p>
          <a:p>
            <a:pPr marL="0" indent="0">
              <a:lnSpc>
                <a:spcPct val="100000"/>
              </a:lnSpc>
              <a:buNone/>
            </a:pPr>
            <a:endParaRPr lang="en-US" sz="2667" dirty="0">
              <a:solidFill>
                <a:schemeClr val="tx1"/>
              </a:solidFill>
            </a:endParaRPr>
          </a:p>
        </p:txBody>
      </p:sp>
    </p:spTree>
    <p:extLst>
      <p:ext uri="{BB962C8B-B14F-4D97-AF65-F5344CB8AC3E}">
        <p14:creationId xmlns:p14="http://schemas.microsoft.com/office/powerpoint/2010/main" val="2810059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83796" y="275315"/>
            <a:ext cx="11360800" cy="763600"/>
          </a:xfrm>
          <a:prstGeom prst="rect">
            <a:avLst/>
          </a:prstGeom>
        </p:spPr>
        <p:txBody>
          <a:bodyPr spcFirstLastPara="1" wrap="square" lIns="121900" tIns="121900" rIns="121900" bIns="121900" anchor="t" anchorCtr="0">
            <a:noAutofit/>
          </a:bodyPr>
          <a:lstStyle/>
          <a:p>
            <a:pPr algn="ctr"/>
            <a:r>
              <a:rPr lang="en" sz="5333" b="1" dirty="0">
                <a:solidFill>
                  <a:schemeClr val="tx1"/>
                </a:solidFill>
                <a:latin typeface="Arial" panose="020B0604020202020204" pitchFamily="34" charset="0"/>
                <a:ea typeface="Impact"/>
                <a:cs typeface="Arial" panose="020B0604020202020204" pitchFamily="34" charset="0"/>
                <a:sym typeface="Impact"/>
              </a:rPr>
              <a:t>Parent Measures</a:t>
            </a:r>
            <a:endParaRPr sz="5333" b="1" dirty="0">
              <a:solidFill>
                <a:schemeClr val="tx1"/>
              </a:solidFill>
              <a:latin typeface="Arial" panose="020B0604020202020204" pitchFamily="34" charset="0"/>
              <a:ea typeface="Impact"/>
              <a:cs typeface="Arial" panose="020B0604020202020204" pitchFamily="34" charset="0"/>
              <a:sym typeface="Impact"/>
            </a:endParaRPr>
          </a:p>
        </p:txBody>
      </p:sp>
      <p:sp>
        <p:nvSpPr>
          <p:cNvPr id="61" name="Google Shape;61;p14"/>
          <p:cNvSpPr txBox="1">
            <a:spLocks noGrp="1"/>
          </p:cNvSpPr>
          <p:nvPr>
            <p:ph type="body" idx="1"/>
          </p:nvPr>
        </p:nvSpPr>
        <p:spPr>
          <a:xfrm>
            <a:off x="517035" y="1038915"/>
            <a:ext cx="11494736" cy="5640181"/>
          </a:xfrm>
          <a:prstGeom prst="rect">
            <a:avLst/>
          </a:prstGeom>
        </p:spPr>
        <p:txBody>
          <a:bodyPr spcFirstLastPara="1" wrap="square" lIns="121900" tIns="121900" rIns="121900" bIns="121900" anchor="t" anchorCtr="0">
            <a:noAutofit/>
          </a:bodyPr>
          <a:lstStyle/>
          <a:p>
            <a:pPr marL="0" indent="0">
              <a:lnSpc>
                <a:spcPct val="100000"/>
              </a:lnSpc>
              <a:buNone/>
            </a:pPr>
            <a:r>
              <a:rPr lang="en-US" sz="3200" dirty="0">
                <a:solidFill>
                  <a:schemeClr val="dk1"/>
                </a:solidFill>
              </a:rPr>
              <a:t>Parent Experiences and Background</a:t>
            </a:r>
          </a:p>
          <a:p>
            <a:pPr marL="0" indent="0">
              <a:lnSpc>
                <a:spcPct val="100000"/>
              </a:lnSpc>
              <a:buNone/>
            </a:pPr>
            <a:endParaRPr lang="en-US" sz="3200" dirty="0">
              <a:solidFill>
                <a:schemeClr val="dk1"/>
              </a:solidFill>
            </a:endParaRPr>
          </a:p>
          <a:p>
            <a:pPr marL="838179" indent="0">
              <a:lnSpc>
                <a:spcPct val="100000"/>
              </a:lnSpc>
              <a:buNone/>
            </a:pPr>
            <a:r>
              <a:rPr lang="en-US" sz="2667" dirty="0">
                <a:solidFill>
                  <a:schemeClr val="dk1"/>
                </a:solidFill>
              </a:rPr>
              <a:t>Demographics</a:t>
            </a:r>
          </a:p>
          <a:p>
            <a:pPr marL="0" indent="0" defTabSz="838179">
              <a:lnSpc>
                <a:spcPct val="100000"/>
              </a:lnSpc>
              <a:buNone/>
            </a:pPr>
            <a:r>
              <a:rPr lang="en-US" sz="2667" dirty="0">
                <a:solidFill>
                  <a:schemeClr val="dk1"/>
                </a:solidFill>
              </a:rPr>
              <a:t>	Perceived Stress Scale plus stress schedule</a:t>
            </a:r>
          </a:p>
          <a:p>
            <a:pPr marL="0" indent="0" defTabSz="838179">
              <a:lnSpc>
                <a:spcPct val="100000"/>
              </a:lnSpc>
              <a:buNone/>
            </a:pPr>
            <a:r>
              <a:rPr lang="en-US" sz="2667" dirty="0">
                <a:solidFill>
                  <a:schemeClr val="dk1"/>
                </a:solidFill>
              </a:rPr>
              <a:t>	</a:t>
            </a:r>
            <a:r>
              <a:rPr lang="en-US" sz="2667" dirty="0">
                <a:solidFill>
                  <a:schemeClr val="dk1"/>
                </a:solidFill>
              </a:rPr>
              <a:t>Pre-treatment and Post-treatment Questionnaire </a:t>
            </a:r>
          </a:p>
          <a:p>
            <a:pPr marL="0" indent="0" defTabSz="838179">
              <a:lnSpc>
                <a:spcPct val="100000"/>
              </a:lnSpc>
              <a:buNone/>
            </a:pPr>
            <a:r>
              <a:rPr lang="en-US" sz="2667" dirty="0">
                <a:solidFill>
                  <a:schemeClr val="dk1"/>
                </a:solidFill>
              </a:rPr>
              <a:t>	</a:t>
            </a:r>
            <a:r>
              <a:rPr lang="en-US" sz="2667" dirty="0">
                <a:solidFill>
                  <a:schemeClr val="dk1"/>
                </a:solidFill>
              </a:rPr>
              <a:t>Report of Therapy Experiences</a:t>
            </a:r>
          </a:p>
          <a:p>
            <a:pPr marL="0" indent="0" defTabSz="838179">
              <a:lnSpc>
                <a:spcPct val="100000"/>
              </a:lnSpc>
              <a:buNone/>
            </a:pPr>
            <a:r>
              <a:rPr lang="en-US" sz="2667" dirty="0">
                <a:solidFill>
                  <a:schemeClr val="dk1"/>
                </a:solidFill>
              </a:rPr>
              <a:t>	</a:t>
            </a:r>
            <a:r>
              <a:rPr lang="en-US" sz="2667" dirty="0">
                <a:solidFill>
                  <a:schemeClr val="dk1"/>
                </a:solidFill>
              </a:rPr>
              <a:t>Report of Parent-Therapist Information Exchange</a:t>
            </a:r>
          </a:p>
          <a:p>
            <a:pPr marL="0" indent="0" defTabSz="838179">
              <a:lnSpc>
                <a:spcPct val="100000"/>
              </a:lnSpc>
              <a:buNone/>
            </a:pPr>
            <a:endParaRPr lang="en-US" sz="2667" dirty="0">
              <a:solidFill>
                <a:schemeClr val="dk1"/>
              </a:solidFill>
            </a:endParaRPr>
          </a:p>
          <a:p>
            <a:pPr marL="0" indent="0" defTabSz="838179">
              <a:lnSpc>
                <a:spcPct val="100000"/>
              </a:lnSpc>
              <a:buNone/>
            </a:pPr>
            <a:r>
              <a:rPr lang="en-US" sz="3200" dirty="0">
                <a:solidFill>
                  <a:schemeClr val="dk1"/>
                </a:solidFill>
              </a:rPr>
              <a:t>Physician Administered</a:t>
            </a:r>
          </a:p>
          <a:p>
            <a:pPr marL="0" indent="0" defTabSz="838179">
              <a:lnSpc>
                <a:spcPct val="100000"/>
              </a:lnSpc>
              <a:buNone/>
            </a:pPr>
            <a:r>
              <a:rPr lang="en-US" sz="2667" dirty="0">
                <a:solidFill>
                  <a:schemeClr val="dk1"/>
                </a:solidFill>
              </a:rPr>
              <a:t>	</a:t>
            </a:r>
            <a:r>
              <a:rPr lang="en-US" sz="2667" dirty="0">
                <a:solidFill>
                  <a:schemeClr val="dk1"/>
                </a:solidFill>
              </a:rPr>
              <a:t>Neurological Exam: Medical History and PSOM (pre-only)</a:t>
            </a:r>
          </a:p>
          <a:p>
            <a:pPr marL="0" indent="0" defTabSz="838179">
              <a:lnSpc>
                <a:spcPct val="100000"/>
              </a:lnSpc>
              <a:buNone/>
            </a:pPr>
            <a:r>
              <a:rPr lang="en-US" sz="2667" dirty="0">
                <a:solidFill>
                  <a:schemeClr val="dk1"/>
                </a:solidFill>
              </a:rPr>
              <a:t>	</a:t>
            </a:r>
            <a:endParaRPr sz="2667" dirty="0">
              <a:solidFill>
                <a:schemeClr val="dk1"/>
              </a:solidFill>
            </a:endParaRPr>
          </a:p>
          <a:p>
            <a:pPr marL="0" indent="0">
              <a:lnSpc>
                <a:spcPct val="100000"/>
              </a:lnSpc>
              <a:buNone/>
            </a:pPr>
            <a:endParaRPr sz="3200" dirty="0">
              <a:solidFill>
                <a:schemeClr val="dk1"/>
              </a:solidFill>
            </a:endParaRPr>
          </a:p>
          <a:p>
            <a:pPr marL="228594" indent="0" algn="ctr">
              <a:lnSpc>
                <a:spcPct val="100000"/>
              </a:lnSpc>
              <a:buClr>
                <a:schemeClr val="dk1"/>
              </a:buClr>
              <a:buSzPts val="1100"/>
              <a:buNone/>
            </a:pPr>
            <a:endParaRPr sz="3200" dirty="0">
              <a:solidFill>
                <a:srgbClr val="FF0000"/>
              </a:solidFill>
              <a:latin typeface="Lobster"/>
              <a:ea typeface="Lobster"/>
              <a:cs typeface="Lobster"/>
              <a:sym typeface="Lobster"/>
            </a:endParaRPr>
          </a:p>
        </p:txBody>
      </p:sp>
    </p:spTree>
    <p:extLst>
      <p:ext uri="{BB962C8B-B14F-4D97-AF65-F5344CB8AC3E}">
        <p14:creationId xmlns:p14="http://schemas.microsoft.com/office/powerpoint/2010/main" val="2861085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algn="ctr"/>
            <a:r>
              <a:rPr lang="en" sz="5333" b="1" dirty="0">
                <a:solidFill>
                  <a:schemeClr val="tx1"/>
                </a:solidFill>
                <a:latin typeface="Arial" panose="020B0604020202020204" pitchFamily="34" charset="0"/>
                <a:ea typeface="Impact"/>
                <a:cs typeface="Arial" panose="020B0604020202020204" pitchFamily="34" charset="0"/>
                <a:sym typeface="Impact"/>
              </a:rPr>
              <a:t>Perceived Stress</a:t>
            </a:r>
            <a:endParaRPr sz="5333" b="1" dirty="0">
              <a:solidFill>
                <a:schemeClr val="tx1"/>
              </a:solidFill>
              <a:latin typeface="Arial" panose="020B0604020202020204" pitchFamily="34" charset="0"/>
              <a:ea typeface="Impact"/>
              <a:cs typeface="Arial" panose="020B0604020202020204" pitchFamily="34" charset="0"/>
              <a:sym typeface="Impact"/>
            </a:endParaRPr>
          </a:p>
        </p:txBody>
      </p:sp>
      <p:sp>
        <p:nvSpPr>
          <p:cNvPr id="61" name="Google Shape;61;p14"/>
          <p:cNvSpPr txBox="1">
            <a:spLocks noGrp="1"/>
          </p:cNvSpPr>
          <p:nvPr>
            <p:ph type="body" idx="1"/>
          </p:nvPr>
        </p:nvSpPr>
        <p:spPr>
          <a:xfrm>
            <a:off x="718467" y="1863200"/>
            <a:ext cx="10885600" cy="4555200"/>
          </a:xfrm>
          <a:prstGeom prst="rect">
            <a:avLst/>
          </a:prstGeom>
        </p:spPr>
        <p:txBody>
          <a:bodyPr spcFirstLastPara="1" wrap="square" lIns="121900" tIns="121900" rIns="121900" bIns="121900" anchor="t" anchorCtr="0">
            <a:noAutofit/>
          </a:bodyPr>
          <a:lstStyle/>
          <a:p>
            <a:pPr marL="0" indent="0">
              <a:lnSpc>
                <a:spcPct val="100000"/>
              </a:lnSpc>
              <a:buNone/>
            </a:pPr>
            <a:r>
              <a:rPr lang="en-US" sz="2667" dirty="0">
                <a:solidFill>
                  <a:schemeClr val="tx1"/>
                </a:solidFill>
              </a:rPr>
              <a:t>Assesses perceptions of stress; specifically, the extent to which situations are perceived as </a:t>
            </a:r>
            <a:r>
              <a:rPr lang="en-US" sz="2667" dirty="0">
                <a:solidFill>
                  <a:schemeClr val="tx1"/>
                </a:solidFill>
              </a:rPr>
              <a:t>stressful</a:t>
            </a:r>
          </a:p>
          <a:p>
            <a:pPr marL="0" indent="0">
              <a:lnSpc>
                <a:spcPct val="100000"/>
              </a:lnSpc>
              <a:buNone/>
            </a:pPr>
            <a:endParaRPr lang="en-US" sz="2667" dirty="0">
              <a:solidFill>
                <a:schemeClr val="tx1"/>
              </a:solidFill>
              <a:latin typeface="Arial" panose="020B0604020202020204" pitchFamily="34" charset="0"/>
              <a:ea typeface="Lobster"/>
              <a:cs typeface="Arial" panose="020B0604020202020204" pitchFamily="34" charset="0"/>
              <a:sym typeface="Lobster"/>
            </a:endParaRPr>
          </a:p>
          <a:p>
            <a:pPr marL="0" indent="0">
              <a:lnSpc>
                <a:spcPct val="100000"/>
              </a:lnSpc>
              <a:buNone/>
            </a:pPr>
            <a:r>
              <a:rPr lang="en-US" sz="2667" dirty="0">
                <a:solidFill>
                  <a:schemeClr val="tx1"/>
                </a:solidFill>
              </a:rPr>
              <a:t>Parent’s self-reported perceptions of stress are assessed at baseline, </a:t>
            </a:r>
            <a:r>
              <a:rPr lang="en-US" sz="2667" dirty="0">
                <a:solidFill>
                  <a:schemeClr val="tx1"/>
                </a:solidFill>
              </a:rPr>
              <a:t>post-treatment 1-month, </a:t>
            </a:r>
            <a:r>
              <a:rPr lang="en-US" sz="2667" dirty="0">
                <a:solidFill>
                  <a:schemeClr val="tx1"/>
                </a:solidFill>
              </a:rPr>
              <a:t>and at </a:t>
            </a:r>
            <a:r>
              <a:rPr lang="en-US" sz="2667" dirty="0">
                <a:solidFill>
                  <a:schemeClr val="tx1"/>
                </a:solidFill>
              </a:rPr>
              <a:t>post-treatment 6-month. </a:t>
            </a:r>
          </a:p>
          <a:p>
            <a:pPr marL="0" indent="0">
              <a:lnSpc>
                <a:spcPct val="100000"/>
              </a:lnSpc>
              <a:buNone/>
            </a:pPr>
            <a:endParaRPr lang="en-US" sz="2667" dirty="0">
              <a:solidFill>
                <a:schemeClr val="tx1"/>
              </a:solidFill>
            </a:endParaRPr>
          </a:p>
          <a:p>
            <a:pPr marL="0" indent="0">
              <a:lnSpc>
                <a:spcPct val="100000"/>
              </a:lnSpc>
              <a:buNone/>
            </a:pPr>
            <a:r>
              <a:rPr lang="en-US" sz="2667" dirty="0">
                <a:solidFill>
                  <a:schemeClr val="tx1"/>
                </a:solidFill>
              </a:rPr>
              <a:t>Includes Perceived Stress Scale and Self-reported </a:t>
            </a:r>
            <a:r>
              <a:rPr lang="en-US" sz="2667" dirty="0">
                <a:solidFill>
                  <a:schemeClr val="tx1"/>
                </a:solidFill>
              </a:rPr>
              <a:t>perceptions of </a:t>
            </a:r>
            <a:r>
              <a:rPr lang="en-US" sz="2667" dirty="0">
                <a:solidFill>
                  <a:schemeClr val="tx1"/>
                </a:solidFill>
              </a:rPr>
              <a:t>stress</a:t>
            </a:r>
          </a:p>
          <a:p>
            <a:pPr marL="0" indent="0">
              <a:lnSpc>
                <a:spcPct val="100000"/>
              </a:lnSpc>
              <a:buNone/>
            </a:pPr>
            <a:endParaRPr lang="en-US" sz="2667" dirty="0">
              <a:solidFill>
                <a:schemeClr val="tx1"/>
              </a:solidFill>
            </a:endParaRPr>
          </a:p>
          <a:p>
            <a:pPr marL="0" indent="0">
              <a:lnSpc>
                <a:spcPct val="100000"/>
              </a:lnSpc>
              <a:buNone/>
            </a:pPr>
            <a:r>
              <a:rPr lang="en-US" sz="2667" dirty="0">
                <a:solidFill>
                  <a:schemeClr val="tx1"/>
                </a:solidFill>
              </a:rPr>
              <a:t>Parents can complete at home</a:t>
            </a:r>
            <a:endParaRPr lang="en-US" sz="2667" dirty="0">
              <a:solidFill>
                <a:schemeClr val="tx1"/>
              </a:solidFill>
            </a:endParaRPr>
          </a:p>
          <a:p>
            <a:pPr marL="0" indent="0">
              <a:lnSpc>
                <a:spcPct val="100000"/>
              </a:lnSpc>
              <a:buNone/>
            </a:pPr>
            <a:endParaRPr sz="3200" dirty="0">
              <a:solidFill>
                <a:schemeClr val="tx1"/>
              </a:solidFill>
              <a:latin typeface="Arial" panose="020B0604020202020204" pitchFamily="34" charset="0"/>
              <a:ea typeface="Lobster"/>
              <a:cs typeface="Arial" panose="020B0604020202020204" pitchFamily="34" charset="0"/>
              <a:sym typeface="Lobster"/>
            </a:endParaRPr>
          </a:p>
        </p:txBody>
      </p:sp>
    </p:spTree>
    <p:extLst>
      <p:ext uri="{BB962C8B-B14F-4D97-AF65-F5344CB8AC3E}">
        <p14:creationId xmlns:p14="http://schemas.microsoft.com/office/powerpoint/2010/main" val="740642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algn="ctr"/>
            <a:r>
              <a:rPr lang="en" sz="5333" b="1" dirty="0">
                <a:solidFill>
                  <a:schemeClr val="tx1"/>
                </a:solidFill>
                <a:latin typeface="Arial" panose="020B0604020202020204" pitchFamily="34" charset="0"/>
                <a:ea typeface="Impact"/>
                <a:cs typeface="Arial" panose="020B0604020202020204" pitchFamily="34" charset="0"/>
                <a:sym typeface="Impact"/>
              </a:rPr>
              <a:t>Pre and Post-Questionnaire</a:t>
            </a:r>
            <a:endParaRPr sz="5333" b="1" dirty="0">
              <a:solidFill>
                <a:schemeClr val="tx1"/>
              </a:solidFill>
              <a:latin typeface="Arial" panose="020B0604020202020204" pitchFamily="34" charset="0"/>
              <a:ea typeface="Impact"/>
              <a:cs typeface="Arial" panose="020B0604020202020204" pitchFamily="34" charset="0"/>
              <a:sym typeface="Impact"/>
            </a:endParaRPr>
          </a:p>
        </p:txBody>
      </p:sp>
      <p:sp>
        <p:nvSpPr>
          <p:cNvPr id="61" name="Google Shape;61;p14"/>
          <p:cNvSpPr txBox="1">
            <a:spLocks noGrp="1"/>
          </p:cNvSpPr>
          <p:nvPr>
            <p:ph type="body" idx="1"/>
          </p:nvPr>
        </p:nvSpPr>
        <p:spPr>
          <a:xfrm>
            <a:off x="718467" y="1863200"/>
            <a:ext cx="10885600" cy="4555200"/>
          </a:xfrm>
          <a:prstGeom prst="rect">
            <a:avLst/>
          </a:prstGeom>
        </p:spPr>
        <p:txBody>
          <a:bodyPr spcFirstLastPara="1" wrap="square" lIns="121900" tIns="121900" rIns="121900" bIns="121900" anchor="t" anchorCtr="0">
            <a:noAutofit/>
          </a:bodyPr>
          <a:lstStyle/>
          <a:p>
            <a:pPr marL="0" indent="0">
              <a:lnSpc>
                <a:spcPct val="100000"/>
              </a:lnSpc>
              <a:buNone/>
            </a:pPr>
            <a:r>
              <a:rPr lang="en-US" sz="3200" dirty="0">
                <a:solidFill>
                  <a:schemeClr val="tx1"/>
                </a:solidFill>
                <a:latin typeface="Arial" panose="020B0604020202020204" pitchFamily="34" charset="0"/>
                <a:ea typeface="Lobster"/>
                <a:cs typeface="Arial" panose="020B0604020202020204" pitchFamily="34" charset="0"/>
                <a:sym typeface="Lobster"/>
              </a:rPr>
              <a:t>General information about therapy and therapist </a:t>
            </a:r>
            <a:endParaRPr sz="3200" dirty="0">
              <a:solidFill>
                <a:schemeClr val="tx1"/>
              </a:solidFill>
              <a:latin typeface="Arial" panose="020B0604020202020204" pitchFamily="34" charset="0"/>
              <a:ea typeface="Lobster"/>
              <a:cs typeface="Arial" panose="020B0604020202020204" pitchFamily="34" charset="0"/>
              <a:sym typeface="Lobster"/>
            </a:endParaRPr>
          </a:p>
        </p:txBody>
      </p:sp>
    </p:spTree>
    <p:extLst>
      <p:ext uri="{BB962C8B-B14F-4D97-AF65-F5344CB8AC3E}">
        <p14:creationId xmlns:p14="http://schemas.microsoft.com/office/powerpoint/2010/main" val="4231231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83796" y="275315"/>
            <a:ext cx="11360800" cy="763600"/>
          </a:xfrm>
          <a:prstGeom prst="rect">
            <a:avLst/>
          </a:prstGeom>
        </p:spPr>
        <p:txBody>
          <a:bodyPr spcFirstLastPara="1" wrap="square" lIns="121900" tIns="121900" rIns="121900" bIns="121900" anchor="t" anchorCtr="0">
            <a:noAutofit/>
          </a:bodyPr>
          <a:lstStyle/>
          <a:p>
            <a:pPr algn="ctr"/>
            <a:r>
              <a:rPr lang="en" sz="5333" b="1" dirty="0">
                <a:solidFill>
                  <a:schemeClr val="tx1"/>
                </a:solidFill>
                <a:latin typeface="Arial" panose="020B0604020202020204" pitchFamily="34" charset="0"/>
                <a:ea typeface="Impact"/>
                <a:cs typeface="Arial" panose="020B0604020202020204" pitchFamily="34" charset="0"/>
                <a:sym typeface="Impact"/>
              </a:rPr>
              <a:t>Parent Measures</a:t>
            </a:r>
            <a:endParaRPr sz="5333" b="1" dirty="0">
              <a:solidFill>
                <a:schemeClr val="tx1"/>
              </a:solidFill>
              <a:latin typeface="Arial" panose="020B0604020202020204" pitchFamily="34" charset="0"/>
              <a:ea typeface="Impact"/>
              <a:cs typeface="Arial" panose="020B0604020202020204" pitchFamily="34" charset="0"/>
              <a:sym typeface="Impact"/>
            </a:endParaRPr>
          </a:p>
        </p:txBody>
      </p:sp>
      <p:sp>
        <p:nvSpPr>
          <p:cNvPr id="61" name="Google Shape;61;p14"/>
          <p:cNvSpPr txBox="1">
            <a:spLocks noGrp="1"/>
          </p:cNvSpPr>
          <p:nvPr>
            <p:ph type="body" idx="1"/>
          </p:nvPr>
        </p:nvSpPr>
        <p:spPr>
          <a:xfrm>
            <a:off x="517035" y="1038915"/>
            <a:ext cx="11494736" cy="5640181"/>
          </a:xfrm>
          <a:prstGeom prst="rect">
            <a:avLst/>
          </a:prstGeom>
        </p:spPr>
        <p:txBody>
          <a:bodyPr spcFirstLastPara="1" wrap="square" lIns="121900" tIns="121900" rIns="121900" bIns="121900" anchor="t" anchorCtr="0">
            <a:noAutofit/>
          </a:bodyPr>
          <a:lstStyle/>
          <a:p>
            <a:pPr marL="0" indent="0" defTabSz="838179">
              <a:lnSpc>
                <a:spcPct val="100000"/>
              </a:lnSpc>
              <a:buNone/>
            </a:pPr>
            <a:endParaRPr lang="en-US" sz="2667" dirty="0">
              <a:solidFill>
                <a:schemeClr val="dk1"/>
              </a:solidFill>
            </a:endParaRPr>
          </a:p>
          <a:p>
            <a:pPr marL="0" indent="0" defTabSz="838179">
              <a:lnSpc>
                <a:spcPct val="100000"/>
              </a:lnSpc>
              <a:buNone/>
            </a:pPr>
            <a:r>
              <a:rPr lang="en-US" sz="3200" dirty="0">
                <a:solidFill>
                  <a:schemeClr val="dk1"/>
                </a:solidFill>
              </a:rPr>
              <a:t>Report of Therapy Experiences</a:t>
            </a:r>
          </a:p>
          <a:p>
            <a:pPr marL="0" indent="0" defTabSz="838179">
              <a:lnSpc>
                <a:spcPct val="100000"/>
              </a:lnSpc>
              <a:buNone/>
            </a:pPr>
            <a:r>
              <a:rPr lang="en-US" sz="3200" dirty="0">
                <a:solidFill>
                  <a:schemeClr val="dk1"/>
                </a:solidFill>
              </a:rPr>
              <a:t>	</a:t>
            </a:r>
            <a:r>
              <a:rPr lang="en-US" sz="2667" dirty="0">
                <a:solidFill>
                  <a:schemeClr val="dk1"/>
                </a:solidFill>
              </a:rPr>
              <a:t>Information about the therapies that the children in the study have participated in</a:t>
            </a:r>
          </a:p>
          <a:p>
            <a:pPr marL="0" indent="0" defTabSz="838179">
              <a:lnSpc>
                <a:spcPct val="100000"/>
              </a:lnSpc>
              <a:buNone/>
            </a:pPr>
            <a:r>
              <a:rPr lang="en-US" sz="2667" dirty="0">
                <a:solidFill>
                  <a:schemeClr val="dk1"/>
                </a:solidFill>
              </a:rPr>
              <a:t>	</a:t>
            </a:r>
            <a:endParaRPr lang="en-US" sz="2667" dirty="0">
              <a:solidFill>
                <a:schemeClr val="dk1"/>
              </a:solidFill>
            </a:endParaRPr>
          </a:p>
          <a:p>
            <a:pPr marL="0" indent="0" defTabSz="838179">
              <a:lnSpc>
                <a:spcPct val="100000"/>
              </a:lnSpc>
              <a:buNone/>
            </a:pPr>
            <a:endParaRPr lang="en-US" sz="2667" dirty="0">
              <a:solidFill>
                <a:schemeClr val="dk1"/>
              </a:solidFill>
            </a:endParaRPr>
          </a:p>
          <a:p>
            <a:pPr marL="0" indent="0" defTabSz="838179">
              <a:lnSpc>
                <a:spcPct val="100000"/>
              </a:lnSpc>
              <a:buNone/>
            </a:pPr>
            <a:r>
              <a:rPr lang="en-US" sz="2667" dirty="0">
                <a:solidFill>
                  <a:schemeClr val="dk1"/>
                </a:solidFill>
              </a:rPr>
              <a:t>	</a:t>
            </a:r>
            <a:endParaRPr sz="2667" dirty="0">
              <a:solidFill>
                <a:schemeClr val="dk1"/>
              </a:solidFill>
            </a:endParaRPr>
          </a:p>
          <a:p>
            <a:pPr marL="0" indent="0">
              <a:lnSpc>
                <a:spcPct val="100000"/>
              </a:lnSpc>
              <a:buNone/>
            </a:pPr>
            <a:endParaRPr sz="3200" dirty="0">
              <a:solidFill>
                <a:schemeClr val="dk1"/>
              </a:solidFill>
            </a:endParaRPr>
          </a:p>
          <a:p>
            <a:pPr marL="228594" indent="0" algn="ctr">
              <a:lnSpc>
                <a:spcPct val="100000"/>
              </a:lnSpc>
              <a:buClr>
                <a:schemeClr val="dk1"/>
              </a:buClr>
              <a:buSzPts val="1100"/>
              <a:buNone/>
            </a:pPr>
            <a:endParaRPr sz="3200" dirty="0">
              <a:solidFill>
                <a:srgbClr val="FF0000"/>
              </a:solidFill>
              <a:latin typeface="Lobster"/>
              <a:ea typeface="Lobster"/>
              <a:cs typeface="Lobster"/>
              <a:sym typeface="Lobster"/>
            </a:endParaRPr>
          </a:p>
        </p:txBody>
      </p:sp>
    </p:spTree>
    <p:extLst>
      <p:ext uri="{BB962C8B-B14F-4D97-AF65-F5344CB8AC3E}">
        <p14:creationId xmlns:p14="http://schemas.microsoft.com/office/powerpoint/2010/main" val="1998698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83796" y="275315"/>
            <a:ext cx="11360800" cy="763600"/>
          </a:xfrm>
          <a:prstGeom prst="rect">
            <a:avLst/>
          </a:prstGeom>
        </p:spPr>
        <p:txBody>
          <a:bodyPr spcFirstLastPara="1" wrap="square" lIns="121900" tIns="121900" rIns="121900" bIns="121900" anchor="t" anchorCtr="0">
            <a:noAutofit/>
          </a:bodyPr>
          <a:lstStyle/>
          <a:p>
            <a:pPr algn="ctr"/>
            <a:r>
              <a:rPr lang="en" sz="5333" b="1" dirty="0">
                <a:solidFill>
                  <a:schemeClr val="tx1"/>
                </a:solidFill>
                <a:latin typeface="Arial" panose="020B0604020202020204" pitchFamily="34" charset="0"/>
                <a:ea typeface="Impact"/>
                <a:cs typeface="Arial" panose="020B0604020202020204" pitchFamily="34" charset="0"/>
                <a:sym typeface="Impact"/>
              </a:rPr>
              <a:t>Parent Measures</a:t>
            </a:r>
            <a:endParaRPr sz="5333" b="1" dirty="0">
              <a:solidFill>
                <a:schemeClr val="tx1"/>
              </a:solidFill>
              <a:latin typeface="Arial" panose="020B0604020202020204" pitchFamily="34" charset="0"/>
              <a:ea typeface="Impact"/>
              <a:cs typeface="Arial" panose="020B0604020202020204" pitchFamily="34" charset="0"/>
              <a:sym typeface="Impact"/>
            </a:endParaRPr>
          </a:p>
        </p:txBody>
      </p:sp>
      <p:sp>
        <p:nvSpPr>
          <p:cNvPr id="61" name="Google Shape;61;p14"/>
          <p:cNvSpPr txBox="1">
            <a:spLocks noGrp="1"/>
          </p:cNvSpPr>
          <p:nvPr>
            <p:ph type="body" idx="1"/>
          </p:nvPr>
        </p:nvSpPr>
        <p:spPr>
          <a:xfrm>
            <a:off x="517035" y="1038915"/>
            <a:ext cx="11494736" cy="5640181"/>
          </a:xfrm>
          <a:prstGeom prst="rect">
            <a:avLst/>
          </a:prstGeom>
        </p:spPr>
        <p:txBody>
          <a:bodyPr spcFirstLastPara="1" wrap="square" lIns="121900" tIns="121900" rIns="121900" bIns="121900" anchor="t" anchorCtr="0">
            <a:noAutofit/>
          </a:bodyPr>
          <a:lstStyle/>
          <a:p>
            <a:pPr marL="0" indent="0" defTabSz="838179">
              <a:lnSpc>
                <a:spcPct val="100000"/>
              </a:lnSpc>
              <a:buNone/>
            </a:pPr>
            <a:r>
              <a:rPr lang="en-US" sz="3200" dirty="0">
                <a:solidFill>
                  <a:schemeClr val="dk1"/>
                </a:solidFill>
              </a:rPr>
              <a:t>Physician Administered</a:t>
            </a:r>
          </a:p>
          <a:p>
            <a:pPr marL="0" indent="0" defTabSz="838179">
              <a:lnSpc>
                <a:spcPct val="100000"/>
              </a:lnSpc>
              <a:buNone/>
            </a:pPr>
            <a:r>
              <a:rPr lang="en-US" sz="2667" dirty="0">
                <a:solidFill>
                  <a:schemeClr val="dk1"/>
                </a:solidFill>
              </a:rPr>
              <a:t>	</a:t>
            </a:r>
            <a:endParaRPr lang="en-US" sz="2667" dirty="0">
              <a:solidFill>
                <a:schemeClr val="dk1"/>
              </a:solidFill>
            </a:endParaRPr>
          </a:p>
          <a:p>
            <a:pPr marL="0" indent="0" defTabSz="838179">
              <a:lnSpc>
                <a:spcPct val="100000"/>
              </a:lnSpc>
              <a:buNone/>
            </a:pPr>
            <a:r>
              <a:rPr lang="en-US" sz="2667" dirty="0">
                <a:solidFill>
                  <a:schemeClr val="dk1"/>
                </a:solidFill>
              </a:rPr>
              <a:t>	</a:t>
            </a:r>
            <a:r>
              <a:rPr lang="en-US" sz="2667" dirty="0">
                <a:solidFill>
                  <a:schemeClr val="dk1"/>
                </a:solidFill>
              </a:rPr>
              <a:t>Neurological Exam: Medical History and PSOM</a:t>
            </a:r>
          </a:p>
          <a:p>
            <a:pPr marL="0" indent="0" defTabSz="838179">
              <a:lnSpc>
                <a:spcPct val="100000"/>
              </a:lnSpc>
              <a:buNone/>
            </a:pPr>
            <a:r>
              <a:rPr lang="en-US" sz="2667" dirty="0">
                <a:solidFill>
                  <a:schemeClr val="dk1"/>
                </a:solidFill>
              </a:rPr>
              <a:t>	</a:t>
            </a:r>
            <a:endParaRPr sz="2667" dirty="0">
              <a:solidFill>
                <a:schemeClr val="dk1"/>
              </a:solidFill>
            </a:endParaRPr>
          </a:p>
          <a:p>
            <a:pPr marL="0" indent="0">
              <a:lnSpc>
                <a:spcPct val="100000"/>
              </a:lnSpc>
              <a:buNone/>
            </a:pPr>
            <a:endParaRPr sz="3200" dirty="0">
              <a:solidFill>
                <a:schemeClr val="dk1"/>
              </a:solidFill>
            </a:endParaRPr>
          </a:p>
          <a:p>
            <a:pPr marL="228594" indent="0" algn="ctr">
              <a:lnSpc>
                <a:spcPct val="100000"/>
              </a:lnSpc>
              <a:buClr>
                <a:schemeClr val="dk1"/>
              </a:buClr>
              <a:buSzPts val="1100"/>
              <a:buNone/>
            </a:pPr>
            <a:endParaRPr sz="3200" dirty="0">
              <a:solidFill>
                <a:srgbClr val="FF0000"/>
              </a:solidFill>
              <a:latin typeface="Lobster"/>
              <a:ea typeface="Lobster"/>
              <a:cs typeface="Lobster"/>
              <a:sym typeface="Lobster"/>
            </a:endParaRPr>
          </a:p>
        </p:txBody>
      </p:sp>
    </p:spTree>
    <p:extLst>
      <p:ext uri="{BB962C8B-B14F-4D97-AF65-F5344CB8AC3E}">
        <p14:creationId xmlns:p14="http://schemas.microsoft.com/office/powerpoint/2010/main" val="365112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algn="ctr"/>
            <a:r>
              <a:rPr lang="en" b="1" dirty="0" smtClean="0">
                <a:solidFill>
                  <a:schemeClr val="tx1"/>
                </a:solidFill>
                <a:latin typeface="Arial" panose="020B0604020202020204" pitchFamily="34" charset="0"/>
                <a:ea typeface="Impact"/>
                <a:cs typeface="Arial" panose="020B0604020202020204" pitchFamily="34" charset="0"/>
                <a:sym typeface="Impact"/>
              </a:rPr>
              <a:t>Parent – Therapist Information Exchange</a:t>
            </a:r>
            <a:endParaRPr b="1" dirty="0">
              <a:solidFill>
                <a:schemeClr val="tx1"/>
              </a:solidFill>
              <a:latin typeface="Arial" panose="020B0604020202020204" pitchFamily="34" charset="0"/>
              <a:ea typeface="Impact"/>
              <a:cs typeface="Arial" panose="020B0604020202020204" pitchFamily="34" charset="0"/>
              <a:sym typeface="Impact"/>
            </a:endParaRPr>
          </a:p>
        </p:txBody>
      </p:sp>
      <p:sp>
        <p:nvSpPr>
          <p:cNvPr id="61" name="Google Shape;61;p14"/>
          <p:cNvSpPr txBox="1">
            <a:spLocks noGrp="1"/>
          </p:cNvSpPr>
          <p:nvPr>
            <p:ph type="body" idx="1"/>
          </p:nvPr>
        </p:nvSpPr>
        <p:spPr>
          <a:xfrm>
            <a:off x="718467" y="1863200"/>
            <a:ext cx="10885600" cy="4555200"/>
          </a:xfrm>
          <a:prstGeom prst="rect">
            <a:avLst/>
          </a:prstGeom>
        </p:spPr>
        <p:txBody>
          <a:bodyPr spcFirstLastPara="1" wrap="square" lIns="121900" tIns="121900" rIns="121900" bIns="121900" anchor="t" anchorCtr="0">
            <a:noAutofit/>
          </a:bodyPr>
          <a:lstStyle/>
          <a:p>
            <a:pPr marL="0" indent="0">
              <a:lnSpc>
                <a:spcPct val="100000"/>
              </a:lnSpc>
              <a:buNone/>
            </a:pPr>
            <a:r>
              <a:rPr lang="en-US" sz="2667" dirty="0">
                <a:solidFill>
                  <a:schemeClr val="tx1"/>
                </a:solidFill>
              </a:rPr>
              <a:t>Assesses </a:t>
            </a:r>
            <a:r>
              <a:rPr lang="en-US" sz="2667" dirty="0">
                <a:solidFill>
                  <a:schemeClr val="tx1"/>
                </a:solidFill>
              </a:rPr>
              <a:t>process of goal setting; preparation and training; role of parent in therapy</a:t>
            </a:r>
          </a:p>
          <a:p>
            <a:pPr marL="0" indent="0">
              <a:lnSpc>
                <a:spcPct val="100000"/>
              </a:lnSpc>
              <a:buNone/>
            </a:pPr>
            <a:endParaRPr lang="en-US" sz="2667" dirty="0">
              <a:solidFill>
                <a:schemeClr val="tx1"/>
              </a:solidFill>
              <a:latin typeface="Arial" panose="020B0604020202020204" pitchFamily="34" charset="0"/>
              <a:ea typeface="Lobster"/>
              <a:cs typeface="Arial" panose="020B0604020202020204" pitchFamily="34" charset="0"/>
              <a:sym typeface="Lobster"/>
            </a:endParaRPr>
          </a:p>
          <a:p>
            <a:pPr marL="0" indent="0">
              <a:lnSpc>
                <a:spcPct val="100000"/>
              </a:lnSpc>
              <a:buNone/>
            </a:pPr>
            <a:r>
              <a:rPr lang="en-US" sz="2667" dirty="0">
                <a:solidFill>
                  <a:schemeClr val="tx1"/>
                </a:solidFill>
              </a:rPr>
              <a:t>Completed by both parent and therapist post-treatment</a:t>
            </a:r>
            <a:endParaRPr lang="en-US" sz="2667" dirty="0">
              <a:solidFill>
                <a:schemeClr val="tx1"/>
              </a:solidFill>
            </a:endParaRPr>
          </a:p>
          <a:p>
            <a:pPr marL="0" indent="0">
              <a:lnSpc>
                <a:spcPct val="100000"/>
              </a:lnSpc>
              <a:buNone/>
            </a:pPr>
            <a:endParaRPr sz="2667" dirty="0">
              <a:solidFill>
                <a:schemeClr val="tx1"/>
              </a:solidFill>
              <a:latin typeface="Arial" panose="020B0604020202020204" pitchFamily="34" charset="0"/>
              <a:ea typeface="Lobster"/>
              <a:cs typeface="Arial" panose="020B0604020202020204" pitchFamily="34" charset="0"/>
              <a:sym typeface="Lobster"/>
            </a:endParaRPr>
          </a:p>
        </p:txBody>
      </p:sp>
    </p:spTree>
    <p:extLst>
      <p:ext uri="{BB962C8B-B14F-4D97-AF65-F5344CB8AC3E}">
        <p14:creationId xmlns:p14="http://schemas.microsoft.com/office/powerpoint/2010/main" val="1842120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720" y="380999"/>
            <a:ext cx="11054080" cy="767081"/>
          </a:xfrm>
        </p:spPr>
        <p:txBody>
          <a:bodyPr>
            <a:normAutofit fontScale="90000"/>
          </a:bodyPr>
          <a:lstStyle/>
          <a:p>
            <a:r>
              <a:rPr lang="en-US" dirty="0" smtClean="0">
                <a:solidFill>
                  <a:srgbClr val="002060"/>
                </a:solidFill>
                <a:latin typeface="Arial" panose="020B0604020202020204" pitchFamily="34" charset="0"/>
                <a:cs typeface="Arial" panose="020B0604020202020204" pitchFamily="34" charset="0"/>
              </a:rPr>
              <a:t>Stroke in Infants and </a:t>
            </a:r>
            <a:br>
              <a:rPr lang="en-US" dirty="0" smtClean="0">
                <a:solidFill>
                  <a:srgbClr val="002060"/>
                </a:solidFill>
                <a:latin typeface="Arial" panose="020B0604020202020204" pitchFamily="34" charset="0"/>
                <a:cs typeface="Arial" panose="020B0604020202020204" pitchFamily="34" charset="0"/>
              </a:rPr>
            </a:br>
            <a:r>
              <a:rPr lang="en-US" dirty="0" smtClean="0">
                <a:solidFill>
                  <a:srgbClr val="002060"/>
                </a:solidFill>
                <a:latin typeface="Arial" panose="020B0604020202020204" pitchFamily="34" charset="0"/>
                <a:cs typeface="Arial" panose="020B0604020202020204" pitchFamily="34" charset="0"/>
              </a:rPr>
              <a:t>Current Treatment Approaches</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4160" y="1219200"/>
            <a:ext cx="11643360" cy="5638800"/>
          </a:xfrm>
        </p:spPr>
        <p:txBody>
          <a:bodyPr>
            <a:normAutofit/>
          </a:bodyPr>
          <a:lstStyle/>
          <a:p>
            <a:r>
              <a:rPr lang="en-US" b="0" dirty="0" smtClean="0">
                <a:solidFill>
                  <a:srgbClr val="7A0000"/>
                </a:solidFill>
                <a:latin typeface="Arial" panose="020B0604020202020204" pitchFamily="34" charset="0"/>
                <a:cs typeface="Arial" panose="020B0604020202020204" pitchFamily="34" charset="0"/>
              </a:rPr>
              <a:t>Pediatric arterial ischemic stroke occurs most frequently in infants</a:t>
            </a:r>
          </a:p>
          <a:p>
            <a:pPr lvl="1"/>
            <a:r>
              <a:rPr lang="en-US" sz="2300" b="0" dirty="0" smtClean="0">
                <a:latin typeface="Arial" panose="020B0604020202020204" pitchFamily="34" charset="0"/>
                <a:cs typeface="Arial" panose="020B0604020202020204" pitchFamily="34" charset="0"/>
              </a:rPr>
              <a:t>Incidence of Neonatal Arterial Ischemic Stroke (NAIS) is 1:2500 – 1:7700 live births</a:t>
            </a:r>
          </a:p>
          <a:p>
            <a:pPr lvl="1"/>
            <a:r>
              <a:rPr lang="en-US" sz="2300" b="0" dirty="0" smtClean="0">
                <a:latin typeface="Arial" panose="020B0604020202020204" pitchFamily="34" charset="0"/>
                <a:cs typeface="Arial" panose="020B0604020202020204" pitchFamily="34" charset="0"/>
              </a:rPr>
              <a:t>Incidence of presumed prenatal/perinatal stroke similar to NAIS (diagnosed at later ages after neuromotor impairment detected</a:t>
            </a:r>
            <a:r>
              <a:rPr lang="en-US" b="0" dirty="0" smtClean="0">
                <a:latin typeface="Arial" panose="020B0604020202020204" pitchFamily="34" charset="0"/>
                <a:cs typeface="Arial" panose="020B0604020202020204" pitchFamily="34" charset="0"/>
              </a:rPr>
              <a:t>) </a:t>
            </a:r>
            <a:r>
              <a:rPr lang="en-US" dirty="0" smtClean="0">
                <a:solidFill>
                  <a:schemeClr val="bg2">
                    <a:lumMod val="10000"/>
                  </a:schemeClr>
                </a:solidFill>
                <a:latin typeface="Arial" panose="020B0604020202020204" pitchFamily="34" charset="0"/>
                <a:cs typeface="Arial" panose="020B0604020202020204" pitchFamily="34" charset="0"/>
              </a:rPr>
              <a:t>COMBINED INCIDENCE = 1:1250</a:t>
            </a:r>
          </a:p>
          <a:p>
            <a:r>
              <a:rPr lang="en-US" b="0" dirty="0" smtClean="0">
                <a:solidFill>
                  <a:srgbClr val="7A0000"/>
                </a:solidFill>
                <a:latin typeface="Arial" panose="020B0604020202020204" pitchFamily="34" charset="0"/>
                <a:cs typeface="Arial" panose="020B0604020202020204" pitchFamily="34" charset="0"/>
              </a:rPr>
              <a:t>No consensus rehabilitation for infants with post-stroke hemiplegia </a:t>
            </a:r>
          </a:p>
          <a:p>
            <a:pPr lvl="1"/>
            <a:r>
              <a:rPr lang="en-US" b="0" dirty="0" smtClean="0">
                <a:latin typeface="Arial" panose="020B0604020202020204" pitchFamily="34" charset="0"/>
                <a:cs typeface="Arial" panose="020B0604020202020204" pitchFamily="34" charset="0"/>
              </a:rPr>
              <a:t>Wide array of intervention approaches </a:t>
            </a:r>
          </a:p>
          <a:p>
            <a:pPr lvl="2"/>
            <a:r>
              <a:rPr lang="en-US" b="0" dirty="0" smtClean="0">
                <a:latin typeface="Arial" panose="020B0604020202020204" pitchFamily="34" charset="0"/>
                <a:cs typeface="Arial" panose="020B0604020202020204" pitchFamily="34" charset="0"/>
              </a:rPr>
              <a:t>Weekly low-dose OT and/or PT therapy is typical (not evidence-based)</a:t>
            </a:r>
          </a:p>
          <a:p>
            <a:pPr lvl="2"/>
            <a:r>
              <a:rPr lang="en-US" b="0" dirty="0" smtClean="0">
                <a:latin typeface="Arial" panose="020B0604020202020204" pitchFamily="34" charset="0"/>
                <a:cs typeface="Arial" panose="020B0604020202020204" pitchFamily="34" charset="0"/>
              </a:rPr>
              <a:t>Consensus from systematic reviews that constraint-induced movement therapy </a:t>
            </a:r>
            <a:r>
              <a:rPr lang="en-US" dirty="0" smtClean="0">
                <a:solidFill>
                  <a:srgbClr val="7A0000"/>
                </a:solidFill>
                <a:latin typeface="Arial" panose="020B0604020202020204" pitchFamily="34" charset="0"/>
                <a:cs typeface="Arial" panose="020B0604020202020204" pitchFamily="34" charset="0"/>
              </a:rPr>
              <a:t>(CIMT) is the most efficacious treatment for children with hemiparesis</a:t>
            </a:r>
          </a:p>
          <a:p>
            <a:pPr lvl="3"/>
            <a:r>
              <a:rPr lang="en-US" b="0" dirty="0" smtClean="0">
                <a:latin typeface="Arial" panose="020B0604020202020204" pitchFamily="34" charset="0"/>
                <a:cs typeface="Arial" panose="020B0604020202020204" pitchFamily="34" charset="0"/>
              </a:rPr>
              <a:t>CIMT is considered high-intensity and actively shapes voluntary control </a:t>
            </a:r>
          </a:p>
          <a:p>
            <a:pPr lvl="1"/>
            <a:r>
              <a:rPr lang="en-US" b="0" dirty="0" smtClean="0">
                <a:latin typeface="Arial" panose="020B0604020202020204" pitchFamily="34" charset="0"/>
                <a:cs typeface="Arial" panose="020B0604020202020204" pitchFamily="34" charset="0"/>
              </a:rPr>
              <a:t>No adequately powered RCT of CIMT in infants/toddlers (&lt; 24 mos)</a:t>
            </a:r>
          </a:p>
          <a:p>
            <a:pPr lvl="1"/>
            <a:r>
              <a:rPr lang="en-US" b="0" dirty="0" smtClean="0">
                <a:latin typeface="Arial" panose="020B0604020202020204" pitchFamily="34" charset="0"/>
                <a:cs typeface="Arial" panose="020B0604020202020204" pitchFamily="34" charset="0"/>
              </a:rPr>
              <a:t>No RCT of signature CIMT focused on infants/toddlers after stroke</a:t>
            </a:r>
            <a:endParaRPr lang="en-US" sz="800" b="0" dirty="0">
              <a:latin typeface="Arial" panose="020B0604020202020204" pitchFamily="34" charset="0"/>
              <a:cs typeface="Arial" panose="020B0604020202020204" pitchFamily="34" charset="0"/>
            </a:endParaRPr>
          </a:p>
          <a:p>
            <a:pPr marL="0" lvl="1" indent="0" algn="ctr">
              <a:buNone/>
            </a:pPr>
            <a:r>
              <a:rPr lang="en-US" sz="2500" dirty="0" smtClean="0">
                <a:solidFill>
                  <a:srgbClr val="7A0000"/>
                </a:solidFill>
                <a:latin typeface="Arial" panose="020B0604020202020204" pitchFamily="34" charset="0"/>
                <a:cs typeface="Arial" panose="020B0604020202020204" pitchFamily="34" charset="0"/>
              </a:rPr>
              <a:t>I-ACQUIRE IS A SIGNATURE FORM OF CIMT TESTED IN MULTIPLE RCTs</a:t>
            </a:r>
          </a:p>
        </p:txBody>
      </p:sp>
    </p:spTree>
    <p:extLst>
      <p:ext uri="{BB962C8B-B14F-4D97-AF65-F5344CB8AC3E}">
        <p14:creationId xmlns:p14="http://schemas.microsoft.com/office/powerpoint/2010/main" val="1142492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917" y="-300707"/>
            <a:ext cx="12433126" cy="7511600"/>
          </a:xfrm>
          <a:prstGeom prst="rect">
            <a:avLst/>
          </a:prstGeom>
        </p:spPr>
      </p:pic>
    </p:spTree>
    <p:extLst>
      <p:ext uri="{BB962C8B-B14F-4D97-AF65-F5344CB8AC3E}">
        <p14:creationId xmlns:p14="http://schemas.microsoft.com/office/powerpoint/2010/main" val="425940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13" y="180151"/>
            <a:ext cx="10515600" cy="1431241"/>
          </a:xfrm>
        </p:spPr>
        <p:txBody>
          <a:bodyPr/>
          <a:lstStyle/>
          <a:p>
            <a:pPr algn="ctr"/>
            <a:r>
              <a:rPr lang="en-US" dirty="0" smtClean="0">
                <a:solidFill>
                  <a:srgbClr val="002060"/>
                </a:solidFill>
                <a:latin typeface="Arial" panose="020B0604020202020204" pitchFamily="34" charset="0"/>
                <a:cs typeface="Arial" panose="020B0604020202020204" pitchFamily="34" charset="0"/>
              </a:rPr>
              <a:t>I-ACQUIRE Phase III Trial Specific Aims</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0565" y="1380137"/>
            <a:ext cx="11350869" cy="4351338"/>
          </a:xfrm>
        </p:spPr>
        <p:txBody>
          <a:bodyPr>
            <a:normAutofit fontScale="92500" lnSpcReduction="10000"/>
          </a:bodyPr>
          <a:lstStyle/>
          <a:p>
            <a:r>
              <a:rPr lang="en-US" b="1" dirty="0">
                <a:solidFill>
                  <a:srgbClr val="7A0000"/>
                </a:solidFill>
                <a:latin typeface="Arial" panose="020B0604020202020204" pitchFamily="34" charset="0"/>
                <a:cs typeface="Arial" panose="020B0604020202020204" pitchFamily="34" charset="0"/>
              </a:rPr>
              <a:t>Primary Aim: </a:t>
            </a:r>
            <a:r>
              <a:rPr lang="en-US" dirty="0">
                <a:latin typeface="Arial" panose="020B0604020202020204" pitchFamily="34" charset="0"/>
                <a:cs typeface="Arial" panose="020B0604020202020204" pitchFamily="34" charset="0"/>
              </a:rPr>
              <a:t>Determine the efficacy of I-ACQUIRE at 2 dosage levels compared </a:t>
            </a:r>
            <a:r>
              <a:rPr lang="en-US" dirty="0" smtClean="0">
                <a:latin typeface="Arial" panose="020B0604020202020204" pitchFamily="34" charset="0"/>
                <a:cs typeface="Arial" panose="020B0604020202020204" pitchFamily="34" charset="0"/>
              </a:rPr>
              <a:t>to usual and customary treatment (U&amp;CT) </a:t>
            </a:r>
            <a:r>
              <a:rPr lang="en-US" dirty="0">
                <a:latin typeface="Arial" panose="020B0604020202020204" pitchFamily="34" charset="0"/>
                <a:cs typeface="Arial" panose="020B0604020202020204" pitchFamily="34" charset="0"/>
              </a:rPr>
              <a:t>to increase upper extremity skills on the hemiparetic </a:t>
            </a:r>
            <a:r>
              <a:rPr lang="en-US" dirty="0" smtClean="0">
                <a:latin typeface="Arial" panose="020B0604020202020204" pitchFamily="34" charset="0"/>
                <a:cs typeface="Arial" panose="020B0604020202020204" pitchFamily="34" charset="0"/>
              </a:rPr>
              <a:t>side </a:t>
            </a:r>
            <a:r>
              <a:rPr lang="en-US" i="1" dirty="0" smtClean="0">
                <a:latin typeface="Arial" panose="020B0604020202020204" pitchFamily="34" charset="0"/>
                <a:cs typeface="Arial" panose="020B0604020202020204" pitchFamily="34" charset="0"/>
              </a:rPr>
              <a:t>at both end of treatment and 6 mos post-treatment</a:t>
            </a:r>
          </a:p>
          <a:p>
            <a:r>
              <a:rPr lang="en-US" b="1" dirty="0" smtClean="0">
                <a:solidFill>
                  <a:srgbClr val="7A0000"/>
                </a:solidFill>
                <a:latin typeface="Arial" panose="020B0604020202020204" pitchFamily="34" charset="0"/>
                <a:cs typeface="Arial" panose="020B0604020202020204" pitchFamily="34" charset="0"/>
              </a:rPr>
              <a:t>Secondary Aim: </a:t>
            </a:r>
            <a:r>
              <a:rPr lang="en-US" dirty="0" smtClean="0">
                <a:latin typeface="Arial" panose="020B0604020202020204" pitchFamily="34" charset="0"/>
                <a:cs typeface="Arial" panose="020B0604020202020204" pitchFamily="34" charset="0"/>
              </a:rPr>
              <a:t>Determine the efficacy of I-ACQUIRE at 2 dosage levels compared to U&amp;CT to improve use of the hemiparetic upper extremity in bimanual activities </a:t>
            </a:r>
            <a:r>
              <a:rPr lang="en-US" i="1" dirty="0" smtClean="0">
                <a:latin typeface="Arial" panose="020B0604020202020204" pitchFamily="34" charset="0"/>
                <a:cs typeface="Arial" panose="020B0604020202020204" pitchFamily="34" charset="0"/>
              </a:rPr>
              <a:t>at both end of treatment and 6 mos post-treatment </a:t>
            </a:r>
          </a:p>
          <a:p>
            <a:r>
              <a:rPr lang="en-US" b="1" dirty="0" smtClean="0">
                <a:solidFill>
                  <a:srgbClr val="7A0000"/>
                </a:solidFill>
                <a:latin typeface="Arial" panose="020B0604020202020204" pitchFamily="34" charset="0"/>
                <a:cs typeface="Arial" panose="020B0604020202020204" pitchFamily="34" charset="0"/>
              </a:rPr>
              <a:t>Exploratory Aim: </a:t>
            </a:r>
            <a:r>
              <a:rPr lang="en-US" dirty="0" smtClean="0">
                <a:latin typeface="Arial" panose="020B0604020202020204" pitchFamily="34" charset="0"/>
                <a:cs typeface="Arial" panose="020B0604020202020204" pitchFamily="34" charset="0"/>
              </a:rPr>
              <a:t>Explore the association between I-ACQUIRE treatment at Moderate and High Doses and gains in gross motor, language, and cognition outcomes (i.e., cross-domain or “spillover” effects of treatment) </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785515" y="5731475"/>
            <a:ext cx="2611848" cy="708371"/>
          </a:xfrm>
          <a:prstGeom prst="rect">
            <a:avLst/>
          </a:prstGeom>
        </p:spPr>
      </p:pic>
    </p:spTree>
    <p:extLst>
      <p:ext uri="{BB962C8B-B14F-4D97-AF65-F5344CB8AC3E}">
        <p14:creationId xmlns:p14="http://schemas.microsoft.com/office/powerpoint/2010/main" val="1658813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29886"/>
            <a:ext cx="10871199" cy="1775114"/>
          </a:xfrm>
        </p:spPr>
        <p:txBody>
          <a:bodyPr>
            <a:normAutofit/>
          </a:bodyPr>
          <a:lstStyle/>
          <a:p>
            <a:pPr algn="ctr"/>
            <a:r>
              <a:rPr lang="en-US" dirty="0" smtClean="0">
                <a:solidFill>
                  <a:srgbClr val="002060"/>
                </a:solidFill>
                <a:latin typeface="Arial" panose="020B0604020202020204" pitchFamily="34" charset="0"/>
                <a:cs typeface="Arial" panose="020B0604020202020204" pitchFamily="34" charset="0"/>
              </a:rPr>
              <a:t>Public Health Impact of </a:t>
            </a:r>
            <a:br>
              <a:rPr lang="en-US" dirty="0" smtClean="0">
                <a:solidFill>
                  <a:srgbClr val="002060"/>
                </a:solidFill>
                <a:latin typeface="Arial" panose="020B0604020202020204" pitchFamily="34" charset="0"/>
                <a:cs typeface="Arial" panose="020B0604020202020204" pitchFamily="34" charset="0"/>
              </a:rPr>
            </a:br>
            <a:r>
              <a:rPr lang="en-US" dirty="0" smtClean="0">
                <a:solidFill>
                  <a:srgbClr val="002060"/>
                </a:solidFill>
                <a:latin typeface="Arial" panose="020B0604020202020204" pitchFamily="34" charset="0"/>
                <a:cs typeface="Arial" panose="020B0604020202020204" pitchFamily="34" charset="0"/>
              </a:rPr>
              <a:t>I-ACQUIRE Phase III Trial</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5914" y="1595006"/>
            <a:ext cx="11123006" cy="3733532"/>
          </a:xfrm>
        </p:spPr>
        <p:txBody>
          <a:bodyPr>
            <a:noAutofit/>
          </a:bodyPr>
          <a:lstStyle/>
          <a:p>
            <a:r>
              <a:rPr lang="en-US" sz="2500" dirty="0" smtClean="0">
                <a:latin typeface="Arial" panose="020B0604020202020204" pitchFamily="34" charset="0"/>
                <a:cs typeface="Arial" panose="020B0604020202020204" pitchFamily="34" charset="0"/>
              </a:rPr>
              <a:t>Estimated 3400+ new cases/</a:t>
            </a:r>
            <a:r>
              <a:rPr lang="en-US" sz="2500" dirty="0" err="1" smtClean="0">
                <a:latin typeface="Arial" panose="020B0604020202020204" pitchFamily="34" charset="0"/>
                <a:cs typeface="Arial" panose="020B0604020202020204" pitchFamily="34" charset="0"/>
              </a:rPr>
              <a:t>yr</a:t>
            </a:r>
            <a:r>
              <a:rPr lang="en-US" sz="2500" dirty="0" smtClean="0">
                <a:latin typeface="Arial" panose="020B0604020202020204" pitchFamily="34" charset="0"/>
                <a:cs typeface="Arial" panose="020B0604020202020204" pitchFamily="34" charset="0"/>
              </a:rPr>
              <a:t> of Perinatal Arterial </a:t>
            </a:r>
            <a:r>
              <a:rPr lang="en-US" sz="2500" dirty="0">
                <a:latin typeface="Arial" panose="020B0604020202020204" pitchFamily="34" charset="0"/>
                <a:cs typeface="Arial" panose="020B0604020202020204" pitchFamily="34" charset="0"/>
              </a:rPr>
              <a:t>S</a:t>
            </a:r>
            <a:r>
              <a:rPr lang="en-US" sz="2500" dirty="0" smtClean="0">
                <a:latin typeface="Arial" panose="020B0604020202020204" pitchFamily="34" charset="0"/>
                <a:cs typeface="Arial" panose="020B0604020202020204" pitchFamily="34" charset="0"/>
              </a:rPr>
              <a:t>troke (PAS) in U.S.</a:t>
            </a:r>
          </a:p>
          <a:p>
            <a:pPr>
              <a:lnSpc>
                <a:spcPct val="100000"/>
              </a:lnSpc>
              <a:spcBef>
                <a:spcPts val="0"/>
              </a:spcBef>
            </a:pPr>
            <a:r>
              <a:rPr lang="en-US" sz="2500" dirty="0" smtClean="0">
                <a:latin typeface="Arial" panose="020B0604020202020204" pitchFamily="34" charset="0"/>
                <a:cs typeface="Arial" panose="020B0604020202020204" pitchFamily="34" charset="0"/>
              </a:rPr>
              <a:t>High likelihood of lifelong motor and cognitive impairments,    especially hemiparesis </a:t>
            </a:r>
          </a:p>
          <a:p>
            <a:r>
              <a:rPr lang="en-US" sz="2500" dirty="0" smtClean="0">
                <a:latin typeface="Arial" panose="020B0604020202020204" pitchFamily="34" charset="0"/>
                <a:cs typeface="Arial" panose="020B0604020202020204" pitchFamily="34" charset="0"/>
              </a:rPr>
              <a:t>Immense cost burden for families, the healthcare and education systems, and society </a:t>
            </a:r>
          </a:p>
          <a:p>
            <a:pPr marL="0" indent="0">
              <a:buNone/>
            </a:pPr>
            <a:endParaRPr lang="en-US" sz="1200" dirty="0" smtClean="0">
              <a:latin typeface="Arial" panose="020B0604020202020204" pitchFamily="34" charset="0"/>
              <a:cs typeface="Arial" panose="020B0604020202020204" pitchFamily="34" charset="0"/>
            </a:endParaRPr>
          </a:p>
          <a:p>
            <a:pPr marL="1097280" indent="0">
              <a:lnSpc>
                <a:spcPct val="110000"/>
              </a:lnSpc>
              <a:spcBef>
                <a:spcPts val="0"/>
              </a:spcBef>
              <a:buNone/>
            </a:pPr>
            <a:r>
              <a:rPr lang="en-US" sz="2500" i="1" dirty="0" smtClean="0">
                <a:solidFill>
                  <a:srgbClr val="7A0000"/>
                </a:solidFill>
                <a:latin typeface="Arial" panose="020B0604020202020204" pitchFamily="34" charset="0"/>
                <a:cs typeface="Arial" panose="020B0604020202020204" pitchFamily="34" charset="0"/>
              </a:rPr>
              <a:t>If I-ACQUIRE (at one or both doses) proves efficacious, </a:t>
            </a:r>
          </a:p>
          <a:p>
            <a:pPr marL="1097280" indent="0">
              <a:lnSpc>
                <a:spcPct val="110000"/>
              </a:lnSpc>
              <a:spcBef>
                <a:spcPts val="0"/>
              </a:spcBef>
              <a:buNone/>
            </a:pPr>
            <a:r>
              <a:rPr lang="en-US" sz="2500" i="1" dirty="0" smtClean="0">
                <a:solidFill>
                  <a:srgbClr val="7A0000"/>
                </a:solidFill>
                <a:latin typeface="Arial" panose="020B0604020202020204" pitchFamily="34" charset="0"/>
                <a:cs typeface="Arial" panose="020B0604020202020204" pitchFamily="34" charset="0"/>
              </a:rPr>
              <a:t>then the field will have the critically needed Phase III </a:t>
            </a:r>
          </a:p>
          <a:p>
            <a:pPr marL="1097280" indent="0">
              <a:lnSpc>
                <a:spcPct val="110000"/>
              </a:lnSpc>
              <a:spcBef>
                <a:spcPts val="0"/>
              </a:spcBef>
              <a:buNone/>
            </a:pPr>
            <a:r>
              <a:rPr lang="en-US" sz="2500" i="1" dirty="0" smtClean="0">
                <a:solidFill>
                  <a:srgbClr val="7A0000"/>
                </a:solidFill>
                <a:latin typeface="Arial" panose="020B0604020202020204" pitchFamily="34" charset="0"/>
                <a:cs typeface="Arial" panose="020B0604020202020204" pitchFamily="34" charset="0"/>
              </a:rPr>
              <a:t>confirmatory evidence to transform evidence-based rehabilitation and improve clinical outcomes for infants and toddlers with PAS.</a:t>
            </a:r>
            <a:endParaRPr lang="en-US" sz="2500" i="1" dirty="0">
              <a:solidFill>
                <a:srgbClr val="7A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468591" y="5836029"/>
            <a:ext cx="3210328" cy="668680"/>
          </a:xfrm>
          <a:prstGeom prst="rect">
            <a:avLst/>
          </a:prstGeom>
        </p:spPr>
      </p:pic>
    </p:spTree>
    <p:extLst>
      <p:ext uri="{BB962C8B-B14F-4D97-AF65-F5344CB8AC3E}">
        <p14:creationId xmlns:p14="http://schemas.microsoft.com/office/powerpoint/2010/main" val="1642529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anvas 1"/>
          <p:cNvGrpSpPr/>
          <p:nvPr/>
        </p:nvGrpSpPr>
        <p:grpSpPr>
          <a:xfrm>
            <a:off x="2421082" y="868319"/>
            <a:ext cx="6615363" cy="5381814"/>
            <a:chOff x="0" y="0"/>
            <a:chExt cx="6363970" cy="6057900"/>
          </a:xfrm>
        </p:grpSpPr>
        <p:sp>
          <p:nvSpPr>
            <p:cNvPr id="5" name="Rectangle 4"/>
            <p:cNvSpPr/>
            <p:nvPr/>
          </p:nvSpPr>
          <p:spPr>
            <a:xfrm>
              <a:off x="0" y="0"/>
              <a:ext cx="6363970" cy="6057900"/>
            </a:xfrm>
            <a:prstGeom prst="rect">
              <a:avLst/>
            </a:prstGeom>
          </p:spPr>
        </p:sp>
        <p:sp>
          <p:nvSpPr>
            <p:cNvPr id="6" name="Text Box 3"/>
            <p:cNvSpPr txBox="1"/>
            <p:nvPr/>
          </p:nvSpPr>
          <p:spPr>
            <a:xfrm>
              <a:off x="228600" y="121615"/>
              <a:ext cx="5729647" cy="1028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Eligibility Screening and Enrollment (N=240)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Perinatal Arterial Stroke (PAS) diagnosis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with confirmatory MRI &amp; hemiparesis (8–24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mos</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Text Box 4"/>
            <p:cNvSpPr txBox="1"/>
            <p:nvPr/>
          </p:nvSpPr>
          <p:spPr>
            <a:xfrm>
              <a:off x="312407" y="1995982"/>
              <a:ext cx="1668428" cy="10440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Moderate Dose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 I-ACQUIRE (N=80)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3 hr/day x 20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 Box 4"/>
            <p:cNvSpPr txBox="1"/>
            <p:nvPr/>
          </p:nvSpPr>
          <p:spPr>
            <a:xfrm>
              <a:off x="2167889" y="1995983"/>
              <a:ext cx="1729369" cy="104447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High Dose</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I-ACQUIRE (N=80)</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a:effectLst/>
                  <a:latin typeface="Arial" panose="020B0604020202020204" pitchFamily="34" charset="0"/>
                  <a:ea typeface="Calibri" panose="020F0502020204030204" pitchFamily="34" charset="0"/>
                  <a:cs typeface="Times New Roman" panose="02020603050405020304" pitchFamily="18" charset="0"/>
                </a:rPr>
                <a:t>6 hr/day x 20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9" name="Text Box 4"/>
            <p:cNvSpPr txBox="1"/>
            <p:nvPr/>
          </p:nvSpPr>
          <p:spPr>
            <a:xfrm>
              <a:off x="4058758" y="1995868"/>
              <a:ext cx="1800623" cy="104459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Usual &amp; Customary </a:t>
              </a:r>
              <a:r>
                <a:rPr lang="en-US" sz="1600" b="1" dirty="0" err="1">
                  <a:effectLst/>
                  <a:latin typeface="Arial" panose="020B0604020202020204" pitchFamily="34" charset="0"/>
                  <a:ea typeface="Calibri" panose="020F0502020204030204" pitchFamily="34" charset="0"/>
                  <a:cs typeface="Times New Roman" panose="02020603050405020304" pitchFamily="18" charset="0"/>
                </a:rPr>
                <a:t>Tx</a:t>
              </a:r>
              <a:r>
                <a:rPr lang="en-US" sz="1600" b="1" dirty="0">
                  <a:effectLst/>
                  <a:latin typeface="Arial" panose="020B0604020202020204" pitchFamily="34" charset="0"/>
                  <a:ea typeface="Calibri" panose="020F0502020204030204" pitchFamily="34" charset="0"/>
                  <a:cs typeface="Times New Roman" panose="02020603050405020304" pitchFamily="18" charset="0"/>
                </a:rPr>
                <a:t> (</a:t>
              </a:r>
              <a:r>
                <a:rPr lang="en-US" sz="1600" b="1" dirty="0" smtClean="0">
                  <a:effectLst/>
                  <a:latin typeface="Arial" panose="020B0604020202020204" pitchFamily="34" charset="0"/>
                  <a:ea typeface="Calibri" panose="020F0502020204030204" pitchFamily="34" charset="0"/>
                  <a:cs typeface="Times New Roman" panose="02020603050405020304" pitchFamily="18" charset="0"/>
                </a:rPr>
                <a:t>U&amp;CT</a:t>
              </a:r>
              <a:r>
                <a:rPr lang="en-US" sz="1600" b="1" dirty="0">
                  <a:effectLst/>
                  <a:latin typeface="Arial" panose="020B0604020202020204" pitchFamily="34" charset="0"/>
                  <a:ea typeface="Calibri" panose="020F0502020204030204" pitchFamily="34" charset="0"/>
                  <a:cs typeface="Times New Roman" panose="02020603050405020304" pitchFamily="18" charset="0"/>
                </a:rPr>
                <a:t>) (N=80)</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b="1" dirty="0">
                  <a:effectLst/>
                  <a:latin typeface="Arial" panose="020B0604020202020204" pitchFamily="34" charset="0"/>
                  <a:ea typeface="Times New Roman" panose="02020603050405020304" pitchFamily="18" charset="0"/>
                </a:rPr>
                <a:t>    documented</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10" name="Text Box 3"/>
            <p:cNvSpPr txBox="1"/>
            <p:nvPr/>
          </p:nvSpPr>
          <p:spPr>
            <a:xfrm>
              <a:off x="756114" y="3103868"/>
              <a:ext cx="4746703" cy="60105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effectLst/>
                  <a:latin typeface="Arial" panose="020B0604020202020204" pitchFamily="34" charset="0"/>
                  <a:ea typeface="Calibri" panose="020F0502020204030204" pitchFamily="34" charset="0"/>
                </a:rPr>
                <a:t>Baseline (pre-treatment) Assessment Battery</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Blinded Assessments (</a:t>
              </a:r>
              <a:r>
                <a:rPr lang="en-US" sz="1400" dirty="0" err="1" smtClean="0">
                  <a:effectLst/>
                  <a:latin typeface="Arial" panose="020B0604020202020204" pitchFamily="34" charset="0"/>
                  <a:ea typeface="Calibri" panose="020F0502020204030204" pitchFamily="34" charset="0"/>
                </a:rPr>
                <a:t>videorecorded</a:t>
              </a:r>
              <a:r>
                <a:rPr lang="en-US" sz="1400" dirty="0" smtClean="0">
                  <a:effectLst/>
                  <a:latin typeface="Arial" panose="020B0604020202020204" pitchFamily="34" charset="0"/>
                  <a:ea typeface="Calibri" panose="020F0502020204030204" pitchFamily="34" charset="0"/>
                </a:rPr>
                <a:t>) </a:t>
              </a:r>
              <a:r>
                <a:rPr lang="en-US" sz="1400" dirty="0">
                  <a:effectLst/>
                  <a:latin typeface="Arial" panose="020B0604020202020204" pitchFamily="34" charset="0"/>
                  <a:ea typeface="Calibri" panose="020F0502020204030204" pitchFamily="34" charset="0"/>
                </a:rPr>
                <a:t>&amp; </a:t>
              </a:r>
              <a:r>
                <a:rPr lang="en-US" sz="1400" dirty="0">
                  <a:effectLst/>
                  <a:latin typeface="Arial" panose="020B0604020202020204" pitchFamily="34" charset="0"/>
                  <a:ea typeface="Times New Roman" panose="02020603050405020304" pitchFamily="18" charset="0"/>
                </a:rPr>
                <a:t>Parent Ratings</a:t>
              </a:r>
              <a:endParaRPr lang="en-US" sz="1200" dirty="0">
                <a:effectLst/>
                <a:latin typeface="Times New Roman" panose="02020603050405020304" pitchFamily="18" charset="0"/>
                <a:ea typeface="Times New Roman" panose="02020603050405020304" pitchFamily="18" charset="0"/>
              </a:endParaRPr>
            </a:p>
          </p:txBody>
        </p:sp>
        <p:sp>
          <p:nvSpPr>
            <p:cNvPr id="11" name="Text Box 3"/>
            <p:cNvSpPr txBox="1"/>
            <p:nvPr/>
          </p:nvSpPr>
          <p:spPr>
            <a:xfrm>
              <a:off x="365741" y="3771596"/>
              <a:ext cx="5448319" cy="57149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Implementation of Treatment Protocol (4 weeks)</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Active Central </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Monitoring, Weekly </a:t>
              </a:r>
              <a:r>
                <a:rPr lang="en-US" sz="1400" dirty="0" err="1" smtClean="0">
                  <a:effectLst/>
                  <a:latin typeface="Arial" panose="020B0604020202020204" pitchFamily="34" charset="0"/>
                  <a:ea typeface="Calibri" panose="020F0502020204030204" pitchFamily="34" charset="0"/>
                  <a:cs typeface="Times New Roman" panose="02020603050405020304" pitchFamily="18" charset="0"/>
                </a:rPr>
                <a:t>Videorecording</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400" dirty="0">
                  <a:effectLst/>
                  <a:latin typeface="Arial" panose="020B0604020202020204" pitchFamily="34" charset="0"/>
                  <a:ea typeface="Calibri" panose="020F0502020204030204" pitchFamily="34" charset="0"/>
                  <a:cs typeface="Times New Roman" panose="02020603050405020304" pitchFamily="18" charset="0"/>
                </a:rPr>
                <a:t>&amp; Therapy Logs</a:t>
              </a:r>
              <a:endParaRPr lang="en-US" sz="1200" dirty="0">
                <a:effectLst/>
                <a:latin typeface="Times New Roman" panose="02020603050405020304" pitchFamily="18" charset="0"/>
                <a:ea typeface="Times New Roman" panose="02020603050405020304" pitchFamily="18" charset="0"/>
              </a:endParaRPr>
            </a:p>
          </p:txBody>
        </p:sp>
        <p:sp>
          <p:nvSpPr>
            <p:cNvPr id="12" name="Text Box 3"/>
            <p:cNvSpPr txBox="1"/>
            <p:nvPr/>
          </p:nvSpPr>
          <p:spPr>
            <a:xfrm>
              <a:off x="65646" y="4459210"/>
              <a:ext cx="5928150" cy="60016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Post-treatment Assessment </a:t>
              </a:r>
              <a:r>
                <a:rPr lang="en-US" sz="1600" b="1" dirty="0" smtClean="0">
                  <a:effectLst/>
                  <a:latin typeface="Arial" panose="020B0604020202020204" pitchFamily="34" charset="0"/>
                  <a:ea typeface="Calibri" panose="020F0502020204030204" pitchFamily="34" charset="0"/>
                  <a:cs typeface="Times New Roman" panose="02020603050405020304" pitchFamily="18" charset="0"/>
                </a:rPr>
                <a:t>Batteries: </a:t>
              </a:r>
              <a:r>
                <a:rPr lang="en-US" sz="1600" b="1" dirty="0">
                  <a:effectLst/>
                  <a:latin typeface="Arial" panose="020B0604020202020204" pitchFamily="34" charset="0"/>
                  <a:ea typeface="Calibri" panose="020F0502020204030204" pitchFamily="34" charset="0"/>
                  <a:cs typeface="Times New Roman" panose="02020603050405020304" pitchFamily="18" charset="0"/>
                </a:rPr>
                <a:t>Immediate &amp; 6 mos. </a:t>
              </a:r>
              <a:endParaRPr lang="en-US" sz="12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Blinded Assessments (</a:t>
              </a:r>
              <a:r>
                <a:rPr lang="en-US" sz="1400" dirty="0" err="1" smtClean="0">
                  <a:effectLst/>
                  <a:latin typeface="Arial" panose="020B0604020202020204" pitchFamily="34" charset="0"/>
                  <a:ea typeface="Calibri" panose="020F0502020204030204" pitchFamily="34" charset="0"/>
                </a:rPr>
                <a:t>videorecorded</a:t>
              </a:r>
              <a:r>
                <a:rPr lang="en-US" sz="1400" dirty="0" smtClean="0">
                  <a:effectLst/>
                  <a:latin typeface="Arial" panose="020B0604020202020204" pitchFamily="34" charset="0"/>
                  <a:ea typeface="Calibri" panose="020F0502020204030204" pitchFamily="34" charset="0"/>
                </a:rPr>
                <a:t>) </a:t>
              </a:r>
              <a:r>
                <a:rPr lang="en-US" sz="1400" dirty="0">
                  <a:effectLst/>
                  <a:latin typeface="Arial" panose="020B0604020202020204" pitchFamily="34" charset="0"/>
                  <a:ea typeface="Calibri" panose="020F0502020204030204" pitchFamily="34" charset="0"/>
                </a:rPr>
                <a:t>&amp; </a:t>
              </a:r>
              <a:r>
                <a:rPr lang="en-US" sz="1400" dirty="0">
                  <a:effectLst/>
                  <a:latin typeface="Arial" panose="020B0604020202020204" pitchFamily="34" charset="0"/>
                  <a:ea typeface="Times New Roman" panose="02020603050405020304" pitchFamily="18" charset="0"/>
                </a:rPr>
                <a:t>Parent Ratings</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13" name="Text Box 11"/>
            <p:cNvSpPr txBox="1"/>
            <p:nvPr/>
          </p:nvSpPr>
          <p:spPr>
            <a:xfrm>
              <a:off x="756114" y="1180756"/>
              <a:ext cx="4859269" cy="8153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Random Assignment (centralized) to</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I-ACQUIRE DOSAGE </a:t>
              </a:r>
              <a:r>
                <a:rPr lang="en-US" sz="1800" b="1" dirty="0" smtClean="0">
                  <a:effectLst/>
                  <a:latin typeface="Arial" panose="020B0604020202020204" pitchFamily="34" charset="0"/>
                  <a:ea typeface="Calibri" panose="020F0502020204030204" pitchFamily="34" charset="0"/>
                  <a:cs typeface="Times New Roman" panose="02020603050405020304" pitchFamily="18" charset="0"/>
                </a:rPr>
                <a:t>GROUPS or U&amp;CT</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Text Box 12"/>
            <p:cNvSpPr txBox="1"/>
            <p:nvPr/>
          </p:nvSpPr>
          <p:spPr>
            <a:xfrm>
              <a:off x="2870607" y="5234636"/>
              <a:ext cx="3042237" cy="58674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U&amp;CT </a:t>
              </a:r>
              <a:r>
                <a:rPr lang="en-US" sz="1400" dirty="0">
                  <a:effectLst/>
                  <a:latin typeface="Arial" panose="020B0604020202020204" pitchFamily="34" charset="0"/>
                  <a:ea typeface="Calibri" panose="020F0502020204030204" pitchFamily="34" charset="0"/>
                  <a:cs typeface="Times New Roman" panose="02020603050405020304" pitchFamily="18" charset="0"/>
                </a:rPr>
                <a:t>Parents offered choice of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I-ACQUIRE Dosage (Crossover)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5" name="TextBox 14"/>
          <p:cNvSpPr txBox="1"/>
          <p:nvPr/>
        </p:nvSpPr>
        <p:spPr>
          <a:xfrm>
            <a:off x="2260022" y="504624"/>
            <a:ext cx="8156632" cy="523220"/>
          </a:xfrm>
          <a:prstGeom prst="rect">
            <a:avLst/>
          </a:prstGeom>
          <a:noFill/>
        </p:spPr>
        <p:txBody>
          <a:bodyPr wrap="square" rtlCol="0">
            <a:spAutoFit/>
          </a:bodyPr>
          <a:lstStyle/>
          <a:p>
            <a:r>
              <a:rPr lang="en-US" sz="2800" b="1" dirty="0" smtClean="0">
                <a:solidFill>
                  <a:srgbClr val="7A0000"/>
                </a:solidFill>
                <a:latin typeface="Arial" panose="020B0604020202020204" pitchFamily="34" charset="0"/>
                <a:cs typeface="Arial" panose="020B0604020202020204" pitchFamily="34" charset="0"/>
              </a:rPr>
              <a:t>DESIGN FOR PHASE III I-ACQUIRE TRIAL</a:t>
            </a:r>
            <a:endParaRPr lang="en-US" sz="2800" b="1" dirty="0">
              <a:solidFill>
                <a:srgbClr val="7A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328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 y="365125"/>
            <a:ext cx="10876280" cy="690789"/>
          </a:xfrm>
        </p:spPr>
        <p:txBody>
          <a:bodyPr>
            <a:noAutofit/>
          </a:bodyPr>
          <a:lstStyle/>
          <a:p>
            <a:r>
              <a:rPr lang="en-US" dirty="0" smtClean="0">
                <a:solidFill>
                  <a:srgbClr val="002060"/>
                </a:solidFill>
                <a:latin typeface="Arial" panose="020B0604020202020204" pitchFamily="34" charset="0"/>
                <a:cs typeface="Arial" panose="020B0604020202020204" pitchFamily="34" charset="0"/>
              </a:rPr>
              <a:t>Inclusion/Exclusion Criteria for</a:t>
            </a:r>
            <a:br>
              <a:rPr lang="en-US" dirty="0" smtClean="0">
                <a:solidFill>
                  <a:srgbClr val="002060"/>
                </a:solidFill>
                <a:latin typeface="Arial" panose="020B0604020202020204" pitchFamily="34" charset="0"/>
                <a:cs typeface="Arial" panose="020B0604020202020204" pitchFamily="34" charset="0"/>
              </a:rPr>
            </a:br>
            <a:r>
              <a:rPr lang="en-US" dirty="0" smtClean="0">
                <a:solidFill>
                  <a:srgbClr val="002060"/>
                </a:solidFill>
                <a:latin typeface="Arial" panose="020B0604020202020204" pitchFamily="34" charset="0"/>
                <a:cs typeface="Arial" panose="020B0604020202020204" pitchFamily="34" charset="0"/>
              </a:rPr>
              <a:t>I-ACQUIRE Phase III Trial</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8700" y="1117023"/>
            <a:ext cx="10754591" cy="5070763"/>
          </a:xfrm>
        </p:spPr>
        <p:txBody>
          <a:bodyPr>
            <a:noAutofit/>
          </a:bodyPr>
          <a:lstStyle/>
          <a:p>
            <a:r>
              <a:rPr lang="en-US" sz="2400" dirty="0" smtClean="0">
                <a:solidFill>
                  <a:srgbClr val="7A0000"/>
                </a:solidFill>
                <a:latin typeface="Arial" panose="020B0604020202020204" pitchFamily="34" charset="0"/>
                <a:cs typeface="Arial" panose="020B0604020202020204" pitchFamily="34" charset="0"/>
              </a:rPr>
              <a:t>Inclusion criteria</a:t>
            </a:r>
          </a:p>
          <a:p>
            <a:pPr lvl="1"/>
            <a:r>
              <a:rPr lang="en-US" b="0" dirty="0" smtClean="0">
                <a:latin typeface="Arial" panose="020B0604020202020204" pitchFamily="34" charset="0"/>
                <a:cs typeface="Arial" panose="020B0604020202020204" pitchFamily="34" charset="0"/>
              </a:rPr>
              <a:t>8-24 mos old at time when treatment delivered</a:t>
            </a:r>
          </a:p>
          <a:p>
            <a:pPr lvl="1"/>
            <a:r>
              <a:rPr lang="en-US" b="0" dirty="0" smtClean="0">
                <a:latin typeface="Arial" panose="020B0604020202020204" pitchFamily="34" charset="0"/>
                <a:cs typeface="Arial" panose="020B0604020202020204" pitchFamily="34" charset="0"/>
              </a:rPr>
              <a:t>Perinatal Arterial Ischemic Stroke (PAS) diagnosed </a:t>
            </a:r>
          </a:p>
          <a:p>
            <a:pPr lvl="1"/>
            <a:r>
              <a:rPr lang="en-US" b="0" dirty="0" smtClean="0">
                <a:latin typeface="Arial" panose="020B0604020202020204" pitchFamily="34" charset="0"/>
                <a:cs typeface="Arial" panose="020B0604020202020204" pitchFamily="34" charset="0"/>
              </a:rPr>
              <a:t>PAS confirmed with clinical MRI</a:t>
            </a: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(high-quality, standardized)</a:t>
            </a:r>
          </a:p>
          <a:p>
            <a:pPr lvl="1"/>
            <a:r>
              <a:rPr lang="en-US" b="0" dirty="0" smtClean="0">
                <a:latin typeface="Arial" panose="020B0604020202020204" pitchFamily="34" charset="0"/>
                <a:cs typeface="Arial" panose="020B0604020202020204" pitchFamily="34" charset="0"/>
              </a:rPr>
              <a:t>Hemiparesis </a:t>
            </a:r>
          </a:p>
          <a:p>
            <a:pPr lvl="1"/>
            <a:r>
              <a:rPr lang="en-US" b="0" dirty="0" smtClean="0">
                <a:latin typeface="Arial" panose="020B0604020202020204" pitchFamily="34" charset="0"/>
                <a:cs typeface="Arial" panose="020B0604020202020204" pitchFamily="34" charset="0"/>
              </a:rPr>
              <a:t>Parents able to participate in home-based intervention </a:t>
            </a:r>
          </a:p>
          <a:p>
            <a:pPr lvl="2"/>
            <a:r>
              <a:rPr lang="en-US" sz="2000" b="0" dirty="0" smtClean="0">
                <a:latin typeface="Arial" panose="020B0604020202020204" pitchFamily="34" charset="0"/>
                <a:cs typeface="Arial" panose="020B0604020202020204" pitchFamily="34" charset="0"/>
              </a:rPr>
              <a:t>present at least 1 day/</a:t>
            </a:r>
            <a:r>
              <a:rPr lang="en-US" sz="2000" b="0" dirty="0" err="1" smtClean="0">
                <a:latin typeface="Arial" panose="020B0604020202020204" pitchFamily="34" charset="0"/>
                <a:cs typeface="Arial" panose="020B0604020202020204" pitchFamily="34" charset="0"/>
              </a:rPr>
              <a:t>wk</a:t>
            </a:r>
            <a:r>
              <a:rPr lang="en-US" sz="2000" b="0" dirty="0" smtClean="0">
                <a:latin typeface="Arial" panose="020B0604020202020204" pitchFamily="34" charset="0"/>
                <a:cs typeface="Arial" panose="020B0604020202020204" pitchFamily="34" charset="0"/>
              </a:rPr>
              <a:t> for therapy and 45 min/day practice at home</a:t>
            </a:r>
          </a:p>
          <a:p>
            <a:pPr marL="0" lvl="2" indent="0">
              <a:spcBef>
                <a:spcPts val="0"/>
              </a:spcBef>
            </a:pPr>
            <a:r>
              <a:rPr lang="en-US" sz="2400" b="0" dirty="0" smtClean="0">
                <a:latin typeface="Arial" panose="020B0604020202020204" pitchFamily="34" charset="0"/>
                <a:cs typeface="Arial" panose="020B0604020202020204" pitchFamily="34" charset="0"/>
              </a:rPr>
              <a:t> </a:t>
            </a:r>
            <a:r>
              <a:rPr lang="en-US" sz="2400" dirty="0" smtClean="0">
                <a:solidFill>
                  <a:srgbClr val="7A0000"/>
                </a:solidFill>
                <a:latin typeface="Arial" panose="020B0604020202020204" pitchFamily="34" charset="0"/>
                <a:cs typeface="Arial" panose="020B0604020202020204" pitchFamily="34" charset="0"/>
              </a:rPr>
              <a:t>Exclusion Criteria </a:t>
            </a:r>
          </a:p>
          <a:p>
            <a:pPr marL="457200" lvl="3" indent="0">
              <a:spcBef>
                <a:spcPts val="0"/>
              </a:spcBef>
            </a:pPr>
            <a:r>
              <a:rPr lang="en-US" sz="2400" b="0" dirty="0" smtClean="0">
                <a:latin typeface="Arial" panose="020B0604020202020204" pitchFamily="34" charset="0"/>
                <a:cs typeface="Arial" panose="020B0604020202020204" pitchFamily="34" charset="0"/>
              </a:rPr>
              <a:t> Fragile medical health </a:t>
            </a:r>
          </a:p>
          <a:p>
            <a:pPr marL="457200" lvl="3" indent="0">
              <a:spcBef>
                <a:spcPts val="0"/>
              </a:spcBef>
            </a:pPr>
            <a:r>
              <a:rPr lang="en-US" sz="2400" b="0" dirty="0" smtClean="0">
                <a:latin typeface="Arial" panose="020B0604020202020204" pitchFamily="34" charset="0"/>
                <a:cs typeface="Arial" panose="020B0604020202020204" pitchFamily="34" charset="0"/>
              </a:rPr>
              <a:t> Prior receipt of CIMT ≥ 2 hrs/day x 10 days </a:t>
            </a:r>
          </a:p>
          <a:p>
            <a:pPr marL="457200" lvl="3" indent="0">
              <a:spcBef>
                <a:spcPts val="0"/>
              </a:spcBef>
            </a:pPr>
            <a:r>
              <a:rPr lang="en-US" sz="2400" b="0" dirty="0" smtClean="0">
                <a:latin typeface="Arial" panose="020B0604020202020204" pitchFamily="34" charset="0"/>
                <a:cs typeface="Arial" panose="020B0604020202020204" pitchFamily="34" charset="0"/>
              </a:rPr>
              <a:t> Botox within past 3 mos</a:t>
            </a:r>
            <a:endParaRPr lang="en-US" sz="2400" b="0" dirty="0">
              <a:latin typeface="Arial" panose="020B0604020202020204" pitchFamily="34" charset="0"/>
              <a:cs typeface="Arial" panose="020B0604020202020204" pitchFamily="34" charset="0"/>
            </a:endParaRPr>
          </a:p>
          <a:p>
            <a:r>
              <a:rPr lang="en-US" sz="2400" b="0" dirty="0" smtClean="0">
                <a:solidFill>
                  <a:srgbClr val="7A0000"/>
                </a:solidFill>
                <a:latin typeface="Arial" panose="020B0604020202020204" pitchFamily="34" charset="0"/>
                <a:cs typeface="Arial" panose="020B0604020202020204" pitchFamily="34" charset="0"/>
              </a:rPr>
              <a:t>In </a:t>
            </a:r>
            <a:r>
              <a:rPr lang="en-US" sz="2400" b="0" dirty="0">
                <a:solidFill>
                  <a:srgbClr val="7A0000"/>
                </a:solidFill>
                <a:latin typeface="Arial" panose="020B0604020202020204" pitchFamily="34" charset="0"/>
                <a:cs typeface="Arial" panose="020B0604020202020204" pitchFamily="34" charset="0"/>
              </a:rPr>
              <a:t>prior </a:t>
            </a:r>
            <a:r>
              <a:rPr lang="en-US" sz="2400" b="0" dirty="0" smtClean="0">
                <a:solidFill>
                  <a:srgbClr val="7A0000"/>
                </a:solidFill>
                <a:latin typeface="Arial" panose="020B0604020202020204" pitchFamily="34" charset="0"/>
                <a:cs typeface="Arial" panose="020B0604020202020204" pitchFamily="34" charset="0"/>
              </a:rPr>
              <a:t>studies of ACQUIRE, parent willingness to enroll is high (93-95%) and attrition rate is low (5-7%). Option of crossover (delayed) treatment is important.</a:t>
            </a:r>
            <a:endParaRPr lang="en-US" sz="2400" b="0" dirty="0">
              <a:solidFill>
                <a:srgbClr val="7A0000"/>
              </a:solidFill>
              <a:latin typeface="Arial" panose="020B0604020202020204" pitchFamily="34" charset="0"/>
              <a:cs typeface="Arial" panose="020B0604020202020204" pitchFamily="34" charset="0"/>
            </a:endParaRPr>
          </a:p>
          <a:p>
            <a:pPr marL="0" indent="0">
              <a:buNone/>
            </a:pPr>
            <a:r>
              <a:rPr lang="en-US" sz="2400" b="0" dirty="0" smtClean="0">
                <a:solidFill>
                  <a:srgbClr val="7A0000"/>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2"/>
          <a:stretch>
            <a:fillRect/>
          </a:stretch>
        </p:blipFill>
        <p:spPr>
          <a:xfrm>
            <a:off x="9231703" y="5867938"/>
            <a:ext cx="2122097" cy="591229"/>
          </a:xfrm>
          <a:prstGeom prst="rect">
            <a:avLst/>
          </a:prstGeom>
        </p:spPr>
      </p:pic>
    </p:spTree>
    <p:extLst>
      <p:ext uri="{BB962C8B-B14F-4D97-AF65-F5344CB8AC3E}">
        <p14:creationId xmlns:p14="http://schemas.microsoft.com/office/powerpoint/2010/main" val="989459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5744</TotalTime>
  <Words>2436</Words>
  <Application>Microsoft Office PowerPoint</Application>
  <PresentationFormat>Widescreen</PresentationFormat>
  <Paragraphs>324</Paragraphs>
  <Slides>36</Slides>
  <Notes>12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36</vt:i4>
      </vt:variant>
    </vt:vector>
  </HeadingPairs>
  <TitlesOfParts>
    <vt:vector size="46" baseType="lpstr">
      <vt:lpstr>Arial</vt:lpstr>
      <vt:lpstr>Calibri</vt:lpstr>
      <vt:lpstr>Calibri Light</vt:lpstr>
      <vt:lpstr>Impact</vt:lpstr>
      <vt:lpstr>Lobster</vt:lpstr>
      <vt:lpstr>Times New Roman</vt:lpstr>
      <vt:lpstr>Office Theme</vt:lpstr>
      <vt:lpstr>1_Office Theme</vt:lpstr>
      <vt:lpstr>2_Office Theme</vt:lpstr>
      <vt:lpstr>Simple Light</vt:lpstr>
      <vt:lpstr>PowerPoint Presentation</vt:lpstr>
      <vt:lpstr>Perinatal Arterial Stroke (PAS):  A Phase III Multi-site Trial of I-ACQUIRE</vt:lpstr>
      <vt:lpstr>The primary locations of the 12 I-ACQUIRE Sites </vt:lpstr>
      <vt:lpstr>Stroke in Infants and  Current Treatment Approaches</vt:lpstr>
      <vt:lpstr>PowerPoint Presentation</vt:lpstr>
      <vt:lpstr>I-ACQUIRE Phase III Trial Specific Aims</vt:lpstr>
      <vt:lpstr>Public Health Impact of  I-ACQUIRE Phase III Trial</vt:lpstr>
      <vt:lpstr>PowerPoint Presentation</vt:lpstr>
      <vt:lpstr>Inclusion/Exclusion Criteria for I-ACQUIRE Phase III Trial</vt:lpstr>
      <vt:lpstr> 8 Core Treatment Components  (bold font represents core features of all signature forms of CIMT)</vt:lpstr>
      <vt:lpstr>Save these 2019 dates: Upcoming I-ACQUIRE events</vt:lpstr>
      <vt:lpstr>Some unique aspects of I-ACQUIRE in StrokeNet</vt:lpstr>
      <vt:lpstr>PowerPoint Presentation</vt:lpstr>
      <vt:lpstr>PowerPoint Presentation</vt:lpstr>
      <vt:lpstr>PowerPoint Presentation</vt:lpstr>
      <vt:lpstr>PowerPoint Presentation</vt:lpstr>
      <vt:lpstr>PowerPoint Presentation</vt:lpstr>
      <vt:lpstr>Differences with Infants</vt:lpstr>
      <vt:lpstr>Operant Conditioning</vt:lpstr>
      <vt:lpstr>PowerPoint Presentation</vt:lpstr>
      <vt:lpstr>PowerPoint Presentation</vt:lpstr>
      <vt:lpstr>What makes I-ACQUIRE Different from Traditional (PT/OT) Therapy?</vt:lpstr>
      <vt:lpstr>Assessment Core</vt:lpstr>
      <vt:lpstr>Outcome measure</vt:lpstr>
      <vt:lpstr>Blinded Assessors</vt:lpstr>
      <vt:lpstr>Blinded Assessors</vt:lpstr>
      <vt:lpstr>Parent Outcome Measures</vt:lpstr>
      <vt:lpstr>Parent Measures</vt:lpstr>
      <vt:lpstr>I-MAL</vt:lpstr>
      <vt:lpstr>MacArthur Bates Communicative Development Inventories (CDI-III) </vt:lpstr>
      <vt:lpstr>Parent Measures</vt:lpstr>
      <vt:lpstr>Perceived Stress</vt:lpstr>
      <vt:lpstr>Pre and Post-Questionnaire</vt:lpstr>
      <vt:lpstr>Parent Measures</vt:lpstr>
      <vt:lpstr>Parent Measures</vt:lpstr>
      <vt:lpstr>Parent – Therapist Information Exchange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Warren Lo</dc:creator>
  <cp:lastModifiedBy>Laura Bateman</cp:lastModifiedBy>
  <cp:revision>80</cp:revision>
  <dcterms:created xsi:type="dcterms:W3CDTF">2018-09-16T19:17:26Z</dcterms:created>
  <dcterms:modified xsi:type="dcterms:W3CDTF">2019-05-09T14:15:39Z</dcterms:modified>
</cp:coreProperties>
</file>